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82" r:id="rId2"/>
    <p:sldId id="256" r:id="rId3"/>
    <p:sldId id="735" r:id="rId4"/>
    <p:sldId id="734" r:id="rId5"/>
    <p:sldId id="257" r:id="rId6"/>
    <p:sldId id="258" r:id="rId7"/>
    <p:sldId id="261" r:id="rId8"/>
    <p:sldId id="279" r:id="rId9"/>
    <p:sldId id="280" r:id="rId10"/>
    <p:sldId id="259" r:id="rId11"/>
    <p:sldId id="276" r:id="rId12"/>
    <p:sldId id="260" r:id="rId13"/>
    <p:sldId id="277" r:id="rId14"/>
    <p:sldId id="281" r:id="rId15"/>
    <p:sldId id="284" r:id="rId16"/>
    <p:sldId id="262" r:id="rId17"/>
    <p:sldId id="263" r:id="rId18"/>
    <p:sldId id="729" r:id="rId19"/>
    <p:sldId id="730" r:id="rId20"/>
    <p:sldId id="733" r:id="rId21"/>
    <p:sldId id="264" r:id="rId22"/>
    <p:sldId id="266" r:id="rId23"/>
    <p:sldId id="265" r:id="rId24"/>
    <p:sldId id="269" r:id="rId25"/>
    <p:sldId id="268" r:id="rId26"/>
    <p:sldId id="270" r:id="rId27"/>
    <p:sldId id="271" r:id="rId28"/>
    <p:sldId id="287" r:id="rId29"/>
    <p:sldId id="293" r:id="rId30"/>
    <p:sldId id="288" r:id="rId31"/>
    <p:sldId id="292" r:id="rId32"/>
    <p:sldId id="272" r:id="rId33"/>
    <p:sldId id="275" r:id="rId34"/>
    <p:sldId id="731" r:id="rId35"/>
    <p:sldId id="732" r:id="rId36"/>
    <p:sldId id="273" r:id="rId37"/>
    <p:sldId id="27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39"/>
    <p:restoredTop sz="96327" autoAdjust="0"/>
  </p:normalViewPr>
  <p:slideViewPr>
    <p:cSldViewPr snapToGrid="0">
      <p:cViewPr varScale="1">
        <p:scale>
          <a:sx n="128" d="100"/>
          <a:sy n="128"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1:18:20.449"/>
    </inkml:context>
    <inkml:brush xml:id="br0">
      <inkml:brushProperty name="width" value="0.05" units="cm"/>
      <inkml:brushProperty name="height" value="0.05" units="cm"/>
      <inkml:brushProperty name="color" value="#5B2D90"/>
    </inkml:brush>
  </inkml:definitions>
  <inkml:trace contextRef="#ctx0" brushRef="#br0">5567 2488 24575,'-21'-6'0,"-17"-6"0,4-3 0,-4-3 0,10 3 0,6 1 0,-23-4 0,-2-13 0,0-2 0,-7-4 0,9 2 0,1-2 0,6 2 0,-22-14 0,-4-3 0,-3 0 0,-4-3 0,6 4 0,32 21 0,-11-18 0,1-1 0,9 11 0,1-4 0,3 2 0,15 19 0,0 5 0,-12-28 0,3 18 0,1-19 0,4 15-6784,-13-46 6784,8 19 0,-22-24 0,24 21 0,-4 4 0,0-1 0,0-8 0,2 1 0,0 4 0,9 27 0,-12-59 0,11 57 6784,-1-40-6784,4 52 0,2-22 0,-5 12 0,5-12 0,-2 22 0,11-4 0,-11 10 0,5-4 0,-7 6 0,0 1 0,1-1 0,-1 0 0,7 0 0,-5 1 0,-2-7 0,-8 4 0,-22-7 0,12 9 0,-28-8 0,-2-3 0,14-2 0,-7 7 0,3 1 0,24 1 0,-16-2 0,12 10 0,-5-15 0,16 25 0,1-6 0,-2 7 0,-6-7 0,0 6 0,-16-15 0,12 7 0,-12-2 0,22 4 0,-20 7 0,16 0 0,-11 0 0,16-6 0,-46 4 0,40-11 0,-48 11 0,60-4 0,-5 6 0,-16 0 0,10 0 0,-18 0 0,23 0 0,-30 0 0,-3 0 0,12 0 0,-19 0 0,0 0 0,13 0 0,-29 0 0,-4 0 0,9 0 0,1 0 0,10 0 0,41 0 0,-16 0 0,10 0 0,-17 0 0,14 6 0,-15 5 0,19-2 0,-11 1 0,16-4 0,-2 2 0,-22 0 0,-4 8 0,-15-4 0,0 9 0,15-9 0,11 4 0,16-14 0,8 11 0,-1-12 0,0 6 0,7-1 0,-5-4 0,5 4 0,-7 1 0,0 1 0,1 0 0,-8 5 0,6-5 0,-5 0 0,6 5 0,-6-5 0,5 7 0,-6-7 0,8 5 0,-8-5 0,6 6 0,-5-6 0,6 5 0,-22 8 0,11-3 0,-13 2 0,25-7 0,1-5 0,-2 7 0,-1-1 0,-6 1 0,1 0 0,-17 12 0,5-3 0,-12 4 0,22-7 0,-20 7 0,29-11 0,-21 4 0,33-8 0,-11-5 0,5 6 0,-7 1 0,1 0 0,5-1 0,-4 7 0,-1-5 0,-3 12 0,3-12 0,1 12 0,-8 10 0,3-5 0,-9 12 0,12-23 0,7-1 0,-18 16 0,21-11 0,-20 13 0,23-18 0,-11 0 0,12 1 0,-13 1 0,13-2 0,-21 48 0,12-41 0,-7 47 0,10-59 0,-2 27 0,7-17 0,-15 13 0,16-18 0,-21 47 0,18-33 0,-11 35 0,9-49 0,-11 48 0,0-35 0,0 43 0,1-33 0,13 22 0,4 13-916,-6 10 1,0 6 915,4-25 0,2 2 0,-1 1 0,0 7 0,0 1 0,0-10 0,0-15 0,0 0 0,0 26 0,0 12 0,0-14 0,0 16 0,3-6 0,1-4 0,-3-26 0,18-6 0,6 5 0,-6 2 0,1 3 0,5 3 0,4 5-261,2-3 0,4 5 1,-6-12 260,2 10 0,6 10 0,-1-8 0,-14-41 0,10 24 0,8 17 0,-5-8 0,11 16 0,-10-21 0,6 8 0,-11-14 0,-12-10 0,26 31 0,-24-41 0,23 40 0,-27-53 0,17 20 0,2 7 1754,-16 10-1754,12-11 0,-2-2 0,-22-1 0,19 0 0,14 35 0,-1-23 0,0 20 859,-19-48-859,32 32 0,-22-24 0,24 18 0,-28-27 0,14 4 0,2 1 0,-5 0 0,4 4 0,-2-4 0,-19-17 0,10 27 0,3 3 0,6-8 0,-4 7 0,-1 0 0,-5-16 0,13 15 0,4 2 0,-3-2 0,8 5 0,2-1 0,-6-12 0,24 30 0,3 4-1140,-5-17 1140,-2 14 0,-9-8 0,-36-43 0,37 44 0,-29-36 0,46 33 0,-51-36 0,17 5 0,28 20 0,-37-12 0,41 6 1140,-52-19-1140,38 32 0,-30-28 0,29 28 0,-44-38 0,27 15 0,3 3 0,-15-6 0,14 9 0,-2-2 0,-20-18 0,20 17 0,4 4 0,-2-4 0,7 6 0,1 0 0,-4-2 0,14 2 0,2 1 0,-1 5 0,-7-10 0,-5-4 0,-23-10 0,48 17 0,-36-11 0,29 13 0,-43-19 0,43 17 0,-29-17 0,36 17 0,-48-17 0,0-5 0,16 8 0,-12-8 0,12 1 0,-23-2 0,53 23 0,-47-24 0,47 23 0,-58-29 0,33 13 0,7 3 0,-15-2 0,13 1 0,-1-1 0,-25-7 0,15 12 0,-11-10 0,12 4 0,-22-8 0,52 19 0,-41-12 0,43 19 0,-48-25 0,48 24 0,-36-17 0,29 17 0,-43-23 0,-4-1 0,0 1 0,4 0 0,-4-1 0,22 4 0,35 21 0,-8-13 0,9 13 0,-43-15 0,37 16 0,-47-13 0,63 14 0,-65-25 0,33 16 0,6 2 0,0-4 0,-3 6 0,4 5-1227,-13-8 0,3 3 1227,11 11 0,8 6 0,-5-2 0,2 1 0,-1 0 0,-1-5 0,2 3 0,-13-6-368,-5 8 368,8-11 0,2 0 0,7 10 0,-15-13 0,0-5 0,4-11 0,21 24 0,-25-23 0,21 16 2403,-48-25-2403,0 1 419,48 8-419,-36-6 0,29-1 0,-42-3 0,-6-5 0,7 7 0,-6-7 0,-2 5 0,0-11 0,-5 4 0,5 0 0,-6-4 0,21 5 0,7 2 0,5-7 0,12 8 0,-4-9 0,1-2 0,7 1 0,-6 0 0,-7 0 0,-29 0 0,6 0 0,-12 0 0,5 0 0,-6 0 0,6 0 0,17 0 0,-5-7 0,27-4 0,-27 2 0,28-19 0,-35 23 0,11-21 0,-23 18 0,7-13 0,-4 5 0,10 1 0,-11 8 0,5 1 0,-6 4 0,-1-11 0,1 11 0,0-11 0,-1 5 0,1-7 0,-1 1 0,1-1 0,-1 0 0,1 1 0,-1-8 0,14-16 0,-11 5 0,4-12 0,-5 0 0,-4-4 0,6 1 0,2-13 0,-4 28 0,-5-5 0,2-16 0,-1 1 0,-8 10 0,6-13 0,-1 3 0,-9 24 0,0-48 0,6 36 0,-4-36 0,4 48 0,9-48 0,-11 20 0,11-23 0,-15 35 0,0-32 0,0 36 0,0-29 0,0 48 0,0-46 0,0 33 0,-9-57 0,0 58 0,-15-40 0,-5-8-683,-7 9 683,10 4 0,-3-15 0,1 14-2343,-19-11 2343,20 19 0,-3-17 0,0-1 0,4 14 0,2 13 0,2 1-309,-5-31 0,0-13 0,8 20 309,10 19-355,9-35 355,-9 35 0,-1 1 0,5-24 0,-11-2 0,-1 4 0,13 21 0,-12-22 0,-2 2 0,7 28 0,-3-15 0,-1 3 0,-1 28 0,-32-46 0,-4-8 0,13 12 0,-15-4 0,4 4 0,30 30 558,-13 1-558,8 10 2245,-10-11-2245,-27-16 0,19 12 0,-5-9 0,3 7 0,5 8 0,1 0 0,-27-38 0,12 14 0,39 50 1065,0-4-1065,1 6 440,-1 1-440,-6-8 0,4 6 0,-26-18 0,16 10 0,-11-5 0,17 8 0,0 0 0,4 4 0,-4-4 0,6 7 0,-6-8 0,-2 6 0,1-5 0,-6 0 0,-27-23 0,-4-5 0,14 2 0,-17 2 0,6 4 0,39 21 0,-26 0 0,23 2 0,-17-9 0,16 12 0,-18-15 0,-6-4 0,-15-5 0,-18-18 0,1-2 0,23 13 0,-22-12 0,3 2 0,35 22 0,-5-2 0,2 2 0,13 18 0,5-12 0,-20-13 0,-4-2 0,3 5 0,-4-15 0,-1 2 0,3 28 0,5-28 0,0-3 0,-8 20 0,12-12 0,4 3 0,17 27 0,-44-44 0,29 29 0,-31-25 0,39 29 0,-20-6 0,-2 0 0,13 0 0,-10 0 0,2 2 0,25 17 0,-6-8 0,-2 13 0,7-11 0,-10 12 0,16-13 0,-11 4 0,6-4 0,1 7 0,-1-8 0,7 6 0,-5-5 0,11 6 0,-11-6 0,5 5 0,0-12 0,-6 12 0,3-28 0,2 24 0,-7-17 0,8 23 0,-7-1 0,7 0 0,-5 0 0,5 7 0,0-5 0,-5 5 0,5 0 0,-1-5 0,-4 4 0,12-5 0,-12 6 0,4-6 0,1 6 0,-5 0 0,11-5 0,-4-2 0,-1-7 0,6-1 0,-6 2 0,7 6 0,-6 7 0,-3-5 0,-5 4 0,-1 1 0,7-5 0,-5 11 0,11-11 0,-11 12 0,11-12 0,-11 11 0,5-11 0,-7 5 0,1-7 0,-8 0 0,6-6 0,-12 5 0,12 1 0,-12-4 0,12 9 0,1-5 0,9 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862FE-16E7-624A-937F-D607A80A65F6}" type="datetimeFigureOut">
              <a:rPr lang="en-US" smtClean="0"/>
              <a:t>11/27/23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41CA6-D42C-FD48-834C-8F081212470A}" type="slidenum">
              <a:rPr lang="en-US" smtClean="0"/>
              <a:t>‹#›</a:t>
            </a:fld>
            <a:endParaRPr lang="en-US"/>
          </a:p>
        </p:txBody>
      </p:sp>
    </p:spTree>
    <p:extLst>
      <p:ext uri="{BB962C8B-B14F-4D97-AF65-F5344CB8AC3E}">
        <p14:creationId xmlns:p14="http://schemas.microsoft.com/office/powerpoint/2010/main" val="1069491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1</a:t>
            </a:fld>
            <a:endParaRPr lang="en-US"/>
          </a:p>
        </p:txBody>
      </p:sp>
    </p:spTree>
    <p:extLst>
      <p:ext uri="{BB962C8B-B14F-4D97-AF65-F5344CB8AC3E}">
        <p14:creationId xmlns:p14="http://schemas.microsoft.com/office/powerpoint/2010/main" val="1574330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12</a:t>
            </a:fld>
            <a:endParaRPr lang="en-US"/>
          </a:p>
        </p:txBody>
      </p:sp>
    </p:spTree>
    <p:extLst>
      <p:ext uri="{BB962C8B-B14F-4D97-AF65-F5344CB8AC3E}">
        <p14:creationId xmlns:p14="http://schemas.microsoft.com/office/powerpoint/2010/main" val="1793810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14</a:t>
            </a:fld>
            <a:endParaRPr lang="en-US"/>
          </a:p>
        </p:txBody>
      </p:sp>
    </p:spTree>
    <p:extLst>
      <p:ext uri="{BB962C8B-B14F-4D97-AF65-F5344CB8AC3E}">
        <p14:creationId xmlns:p14="http://schemas.microsoft.com/office/powerpoint/2010/main" val="165549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F741CA6-D42C-FD48-834C-8F081212470A}" type="slidenum">
              <a:rPr lang="en-US" smtClean="0"/>
              <a:t>15</a:t>
            </a:fld>
            <a:endParaRPr lang="en-US"/>
          </a:p>
        </p:txBody>
      </p:sp>
    </p:spTree>
    <p:extLst>
      <p:ext uri="{BB962C8B-B14F-4D97-AF65-F5344CB8AC3E}">
        <p14:creationId xmlns:p14="http://schemas.microsoft.com/office/powerpoint/2010/main" val="722884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16</a:t>
            </a:fld>
            <a:endParaRPr lang="en-US"/>
          </a:p>
        </p:txBody>
      </p:sp>
    </p:spTree>
    <p:extLst>
      <p:ext uri="{BB962C8B-B14F-4D97-AF65-F5344CB8AC3E}">
        <p14:creationId xmlns:p14="http://schemas.microsoft.com/office/powerpoint/2010/main" val="35323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17</a:t>
            </a:fld>
            <a:endParaRPr lang="en-US"/>
          </a:p>
        </p:txBody>
      </p:sp>
    </p:spTree>
    <p:extLst>
      <p:ext uri="{BB962C8B-B14F-4D97-AF65-F5344CB8AC3E}">
        <p14:creationId xmlns:p14="http://schemas.microsoft.com/office/powerpoint/2010/main" val="2378035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397529E-2450-45C0-978F-0BD356AF4A4F}" type="slidenum">
              <a:rPr lang="en-AU" smtClean="0"/>
              <a:t>18</a:t>
            </a:fld>
            <a:endParaRPr lang="en-AU"/>
          </a:p>
        </p:txBody>
      </p:sp>
    </p:spTree>
    <p:extLst>
      <p:ext uri="{BB962C8B-B14F-4D97-AF65-F5344CB8AC3E}">
        <p14:creationId xmlns:p14="http://schemas.microsoft.com/office/powerpoint/2010/main" val="161249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However, the number of the total interactions in the image will largely affect the calculation of mixing score. To account for this factor, we developed this normalised mixing score to better capture the mixing behaviour of cells regardless of the proportion of different types of cells in the image.</a:t>
            </a:r>
          </a:p>
        </p:txBody>
      </p:sp>
      <p:sp>
        <p:nvSpPr>
          <p:cNvPr id="4" name="Slide Number Placeholder 3"/>
          <p:cNvSpPr>
            <a:spLocks noGrp="1"/>
          </p:cNvSpPr>
          <p:nvPr>
            <p:ph type="sldNum" sz="quarter" idx="10"/>
          </p:nvPr>
        </p:nvSpPr>
        <p:spPr/>
        <p:txBody>
          <a:bodyPr/>
          <a:lstStyle/>
          <a:p>
            <a:fld id="{4397529E-2450-45C0-978F-0BD356AF4A4F}" type="slidenum">
              <a:rPr lang="en-AU" smtClean="0"/>
              <a:t>19</a:t>
            </a:fld>
            <a:endParaRPr lang="en-AU"/>
          </a:p>
        </p:txBody>
      </p:sp>
    </p:spTree>
    <p:extLst>
      <p:ext uri="{BB962C8B-B14F-4D97-AF65-F5344CB8AC3E}">
        <p14:creationId xmlns:p14="http://schemas.microsoft.com/office/powerpoint/2010/main" val="3809395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21</a:t>
            </a:fld>
            <a:endParaRPr lang="en-US"/>
          </a:p>
        </p:txBody>
      </p:sp>
    </p:spTree>
    <p:extLst>
      <p:ext uri="{BB962C8B-B14F-4D97-AF65-F5344CB8AC3E}">
        <p14:creationId xmlns:p14="http://schemas.microsoft.com/office/powerpoint/2010/main" val="1657290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23</a:t>
            </a:fld>
            <a:endParaRPr lang="en-US"/>
          </a:p>
        </p:txBody>
      </p:sp>
    </p:spTree>
    <p:extLst>
      <p:ext uri="{BB962C8B-B14F-4D97-AF65-F5344CB8AC3E}">
        <p14:creationId xmlns:p14="http://schemas.microsoft.com/office/powerpoint/2010/main" val="3247257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26</a:t>
            </a:fld>
            <a:endParaRPr lang="en-US"/>
          </a:p>
        </p:txBody>
      </p:sp>
    </p:spTree>
    <p:extLst>
      <p:ext uri="{BB962C8B-B14F-4D97-AF65-F5344CB8AC3E}">
        <p14:creationId xmlns:p14="http://schemas.microsoft.com/office/powerpoint/2010/main" val="536569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2</a:t>
            </a:fld>
            <a:endParaRPr lang="en-US"/>
          </a:p>
        </p:txBody>
      </p:sp>
    </p:spTree>
    <p:extLst>
      <p:ext uri="{BB962C8B-B14F-4D97-AF65-F5344CB8AC3E}">
        <p14:creationId xmlns:p14="http://schemas.microsoft.com/office/powerpoint/2010/main" val="3063237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the algorithm work? Here we used alpha hull, which is similar to a convex hull. What is a convex hull? Here are some points. Image you use a rubber band to wrap up all the points. You stretch and snap shut. The shape that the rubber band forms is the convex hull.</a:t>
            </a:r>
          </a:p>
          <a:p>
            <a:endParaRPr lang="en-US" dirty="0"/>
          </a:p>
          <a:p>
            <a:r>
              <a:rPr lang="en-US" dirty="0"/>
              <a:t>The segments between points on the convex hull are straight lines, while for alpha hull, they are curves. The curves are all from a circle of the same radius, alpha. You can see that with alpha changes, the shape of alpha hull also changes.</a:t>
            </a:r>
          </a:p>
          <a:p>
            <a:r>
              <a:rPr lang="en-US" dirty="0"/>
              <a:t>The alpha hull of the </a:t>
            </a:r>
            <a:r>
              <a:rPr lang="en-US" dirty="0" err="1"/>
              <a:t>tumour</a:t>
            </a:r>
            <a:r>
              <a:rPr lang="en-US" dirty="0"/>
              <a:t> cells give us the margin of the </a:t>
            </a:r>
            <a:r>
              <a:rPr lang="en-US" dirty="0" err="1"/>
              <a:t>tumour</a:t>
            </a:r>
            <a:r>
              <a:rPr lang="en-US" dirty="0"/>
              <a:t>. And the cells on the alpha hull are the bordering cells.</a:t>
            </a:r>
          </a:p>
          <a:p>
            <a:r>
              <a:rPr lang="en-US" dirty="0"/>
              <a:t>How to find the value of alpha. It depends on the number of cells in the </a:t>
            </a:r>
            <a:r>
              <a:rPr lang="en-US" dirty="0" err="1"/>
              <a:t>tumour</a:t>
            </a:r>
            <a:r>
              <a:rPr lang="en-US" dirty="0"/>
              <a:t> region.  </a:t>
            </a:r>
          </a:p>
        </p:txBody>
      </p:sp>
      <p:sp>
        <p:nvSpPr>
          <p:cNvPr id="4" name="Slide Number Placeholder 3"/>
          <p:cNvSpPr>
            <a:spLocks noGrp="1"/>
          </p:cNvSpPr>
          <p:nvPr>
            <p:ph type="sldNum" sz="quarter" idx="10"/>
          </p:nvPr>
        </p:nvSpPr>
        <p:spPr/>
        <p:txBody>
          <a:bodyPr/>
          <a:lstStyle/>
          <a:p>
            <a:fld id="{0F97FA78-40E8-D043-BB7D-191D7D2681F2}" type="slidenum">
              <a:rPr lang="en-US" smtClean="0"/>
              <a:t>28</a:t>
            </a:fld>
            <a:endParaRPr lang="en-US"/>
          </a:p>
        </p:txBody>
      </p:sp>
    </p:spTree>
    <p:extLst>
      <p:ext uri="{BB962C8B-B14F-4D97-AF65-F5344CB8AC3E}">
        <p14:creationId xmlns:p14="http://schemas.microsoft.com/office/powerpoint/2010/main" val="3096002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766EA9-7D62-804F-920B-9C1EA604C1F4}" type="slidenum">
              <a:rPr lang="en-US" smtClean="0"/>
              <a:t>30</a:t>
            </a:fld>
            <a:endParaRPr lang="en-US"/>
          </a:p>
        </p:txBody>
      </p:sp>
    </p:spTree>
    <p:extLst>
      <p:ext uri="{BB962C8B-B14F-4D97-AF65-F5344CB8AC3E}">
        <p14:creationId xmlns:p14="http://schemas.microsoft.com/office/powerpoint/2010/main" val="3681525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 image has a clear </a:t>
            </a:r>
            <a:r>
              <a:rPr lang="en-US" dirty="0" err="1"/>
              <a:t>tumour</a:t>
            </a:r>
            <a:r>
              <a:rPr lang="en-US" dirty="0"/>
              <a:t> region, the bordering cells identified will be a small proportion of all the </a:t>
            </a:r>
            <a:r>
              <a:rPr lang="en-US" dirty="0" err="1"/>
              <a:t>tumour</a:t>
            </a:r>
            <a:r>
              <a:rPr lang="en-US" dirty="0"/>
              <a:t> cells.</a:t>
            </a:r>
          </a:p>
          <a:p>
            <a:endParaRPr lang="en-US" dirty="0"/>
          </a:p>
          <a:p>
            <a:r>
              <a:rPr lang="en-US" dirty="0"/>
              <a:t>Compared with the image on the left, the bordering cells identified in the image on the right are almost all of the </a:t>
            </a:r>
            <a:r>
              <a:rPr lang="en-US" dirty="0" err="1"/>
              <a:t>tumour</a:t>
            </a:r>
            <a:r>
              <a:rPr lang="en-US" dirty="0"/>
              <a:t> cells.</a:t>
            </a:r>
          </a:p>
          <a:p>
            <a:r>
              <a:rPr lang="en-US" dirty="0"/>
              <a:t>A low bordering </a:t>
            </a:r>
            <a:r>
              <a:rPr lang="en-US" dirty="0" err="1"/>
              <a:t>tumour</a:t>
            </a:r>
            <a:r>
              <a:rPr lang="en-US" dirty="0"/>
              <a:t> cell proportion indicates an image with clear </a:t>
            </a:r>
            <a:r>
              <a:rPr lang="en-US" dirty="0" err="1"/>
              <a:t>tumour</a:t>
            </a:r>
            <a:r>
              <a:rPr lang="en-US" dirty="0"/>
              <a:t> region and vice versa.</a:t>
            </a:r>
          </a:p>
        </p:txBody>
      </p:sp>
      <p:sp>
        <p:nvSpPr>
          <p:cNvPr id="4" name="Slide Number Placeholder 3"/>
          <p:cNvSpPr>
            <a:spLocks noGrp="1"/>
          </p:cNvSpPr>
          <p:nvPr>
            <p:ph type="sldNum" sz="quarter" idx="10"/>
          </p:nvPr>
        </p:nvSpPr>
        <p:spPr/>
        <p:txBody>
          <a:bodyPr/>
          <a:lstStyle/>
          <a:p>
            <a:fld id="{CF766EA9-7D62-804F-920B-9C1EA604C1F4}" type="slidenum">
              <a:rPr lang="en-US" smtClean="0"/>
              <a:t>31</a:t>
            </a:fld>
            <a:endParaRPr lang="en-US"/>
          </a:p>
        </p:txBody>
      </p:sp>
    </p:spTree>
    <p:extLst>
      <p:ext uri="{BB962C8B-B14F-4D97-AF65-F5344CB8AC3E}">
        <p14:creationId xmlns:p14="http://schemas.microsoft.com/office/powerpoint/2010/main" val="1275930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34</a:t>
            </a:fld>
            <a:endParaRPr lang="en-US"/>
          </a:p>
        </p:txBody>
      </p:sp>
    </p:spTree>
    <p:extLst>
      <p:ext uri="{BB962C8B-B14F-4D97-AF65-F5344CB8AC3E}">
        <p14:creationId xmlns:p14="http://schemas.microsoft.com/office/powerpoint/2010/main" val="619850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35</a:t>
            </a:fld>
            <a:endParaRPr lang="en-US"/>
          </a:p>
        </p:txBody>
      </p:sp>
    </p:spTree>
    <p:extLst>
      <p:ext uri="{BB962C8B-B14F-4D97-AF65-F5344CB8AC3E}">
        <p14:creationId xmlns:p14="http://schemas.microsoft.com/office/powerpoint/2010/main" val="47743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AF741CA6-D42C-FD48-834C-8F081212470A}" type="slidenum">
              <a:rPr lang="en-US" smtClean="0"/>
              <a:t>5</a:t>
            </a:fld>
            <a:endParaRPr lang="en-US"/>
          </a:p>
        </p:txBody>
      </p:sp>
    </p:spTree>
    <p:extLst>
      <p:ext uri="{BB962C8B-B14F-4D97-AF65-F5344CB8AC3E}">
        <p14:creationId xmlns:p14="http://schemas.microsoft.com/office/powerpoint/2010/main" val="3592374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err="1">
                <a:solidFill>
                  <a:srgbClr val="1F2328"/>
                </a:solidFill>
                <a:effectLst/>
                <a:latin typeface="-apple-system"/>
              </a:rPr>
              <a:t>SpatialExperiment</a:t>
            </a:r>
            <a:r>
              <a:rPr lang="en-AU" b="0" i="0" dirty="0">
                <a:solidFill>
                  <a:srgbClr val="1F2328"/>
                </a:solidFill>
                <a:effectLst/>
                <a:latin typeface="-apple-system"/>
              </a:rPr>
              <a:t> is an R object for storing data from spatial -omics experiments. </a:t>
            </a:r>
          </a:p>
          <a:p>
            <a:pPr algn="l"/>
            <a:r>
              <a:rPr lang="en-AU" b="0" i="0" dirty="0">
                <a:solidFill>
                  <a:srgbClr val="1F2328"/>
                </a:solidFill>
                <a:effectLst/>
                <a:latin typeface="-apple-system"/>
              </a:rPr>
              <a:t>You can see this as a structure to store the essential components of your data</a:t>
            </a:r>
          </a:p>
          <a:p>
            <a:pPr algn="l"/>
            <a:endParaRPr lang="en-AU" b="0" i="0" dirty="0">
              <a:solidFill>
                <a:srgbClr val="1F2328"/>
              </a:solidFill>
              <a:effectLst/>
              <a:latin typeface="-apple-system"/>
            </a:endParaRPr>
          </a:p>
          <a:p>
            <a:pPr algn="l"/>
            <a:r>
              <a:rPr lang="en-AU" b="0" i="0" dirty="0">
                <a:solidFill>
                  <a:srgbClr val="1F2328"/>
                </a:solidFill>
                <a:effectLst/>
                <a:latin typeface="-apple-system"/>
              </a:rPr>
              <a:t>The following schematic illustrates the </a:t>
            </a:r>
            <a:r>
              <a:rPr lang="en-AU" b="0" i="0" dirty="0" err="1">
                <a:solidFill>
                  <a:srgbClr val="1F2328"/>
                </a:solidFill>
                <a:effectLst/>
                <a:latin typeface="-apple-system"/>
              </a:rPr>
              <a:t>SpatialExperiment</a:t>
            </a:r>
            <a:r>
              <a:rPr lang="en-AU" b="0" i="0" dirty="0">
                <a:solidFill>
                  <a:srgbClr val="1F2328"/>
                </a:solidFill>
                <a:effectLst/>
                <a:latin typeface="-apple-system"/>
              </a:rPr>
              <a:t> class structure.</a:t>
            </a:r>
          </a:p>
          <a:p>
            <a:pPr algn="l"/>
            <a:r>
              <a:rPr lang="en-AU" b="0" i="0" dirty="0">
                <a:solidFill>
                  <a:srgbClr val="1F2328"/>
                </a:solidFill>
                <a:effectLst/>
                <a:latin typeface="-apple-system"/>
              </a:rPr>
              <a:t>The class extends the </a:t>
            </a:r>
            <a:r>
              <a:rPr lang="en-AU" b="0" i="0" dirty="0" err="1">
                <a:solidFill>
                  <a:srgbClr val="1F2328"/>
                </a:solidFill>
                <a:effectLst/>
                <a:latin typeface="-apple-system"/>
              </a:rPr>
              <a:t>SingleCellExperiment</a:t>
            </a:r>
            <a:r>
              <a:rPr lang="en-AU" b="0" i="0" dirty="0">
                <a:solidFill>
                  <a:srgbClr val="1F2328"/>
                </a:solidFill>
                <a:effectLst/>
                <a:latin typeface="-apple-system"/>
              </a:rPr>
              <a:t> class for single-cell data to support storage and retrieval of additional information from spot-based and molecule-based platforms, </a:t>
            </a:r>
          </a:p>
          <a:p>
            <a:pPr algn="l"/>
            <a:r>
              <a:rPr lang="en-AU" b="0" i="0" dirty="0">
                <a:solidFill>
                  <a:srgbClr val="1F2328"/>
                </a:solidFill>
                <a:effectLst/>
                <a:latin typeface="-apple-system"/>
              </a:rPr>
              <a:t>including spatial coordinates, images, and image metadata. </a:t>
            </a:r>
          </a:p>
          <a:p>
            <a:pPr algn="l"/>
            <a:endParaRPr lang="en-AU" b="0" i="0" dirty="0">
              <a:solidFill>
                <a:srgbClr val="1F2328"/>
              </a:solidFill>
              <a:effectLst/>
              <a:latin typeface="-apple-system"/>
            </a:endParaRPr>
          </a:p>
          <a:p>
            <a:pPr algn="l"/>
            <a:r>
              <a:rPr lang="en-AU" b="0" i="0" dirty="0">
                <a:solidFill>
                  <a:srgbClr val="1F2328"/>
                </a:solidFill>
                <a:effectLst/>
                <a:latin typeface="-apple-system"/>
              </a:rPr>
              <a:t>This is the core object of SPIAT. As most of the functions operate on this </a:t>
            </a:r>
            <a:r>
              <a:rPr lang="en-AU" b="0" i="0" dirty="0" err="1">
                <a:solidFill>
                  <a:srgbClr val="1F2328"/>
                </a:solidFill>
                <a:effectLst/>
                <a:latin typeface="-apple-system"/>
              </a:rPr>
              <a:t>objct</a:t>
            </a:r>
            <a:r>
              <a:rPr lang="en-AU" b="0" i="0" dirty="0">
                <a:solidFill>
                  <a:srgbClr val="1F2328"/>
                </a:solidFill>
                <a:effectLst/>
                <a:latin typeface="-apple-system"/>
              </a:rPr>
              <a:t>. So let’s see what it is like.</a:t>
            </a:r>
          </a:p>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6</a:t>
            </a:fld>
            <a:endParaRPr lang="en-US"/>
          </a:p>
        </p:txBody>
      </p:sp>
    </p:spTree>
    <p:extLst>
      <p:ext uri="{BB962C8B-B14F-4D97-AF65-F5344CB8AC3E}">
        <p14:creationId xmlns:p14="http://schemas.microsoft.com/office/powerpoint/2010/main" val="3164271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22222"/>
                </a:solidFill>
                <a:effectLst/>
                <a:latin typeface="Harding"/>
              </a:rPr>
              <a:t>Breast cancer tissue was obtained from 39 female patients with triple-negative breast cancer. </a:t>
            </a:r>
          </a:p>
          <a:p>
            <a:r>
              <a:rPr lang="en-AU" b="0" i="0" dirty="0">
                <a:solidFill>
                  <a:srgbClr val="222222"/>
                </a:solidFill>
                <a:effectLst/>
                <a:latin typeface="Harding"/>
              </a:rPr>
              <a:t>Thirty-six proteins in 40 FFPE tissue microarrays (TMA) (1 mm cores) from biopsies were profiled with MIBI.</a:t>
            </a:r>
          </a:p>
          <a:p>
            <a:endParaRPr lang="en-AU" b="0" i="0" dirty="0">
              <a:solidFill>
                <a:srgbClr val="222222"/>
              </a:solidFill>
              <a:effectLst/>
              <a:latin typeface="Harding"/>
            </a:endParaRPr>
          </a:p>
          <a:p>
            <a:r>
              <a:rPr lang="en-AU" b="0" i="0" dirty="0">
                <a:solidFill>
                  <a:srgbClr val="222222"/>
                </a:solidFill>
                <a:effectLst/>
                <a:latin typeface="Harding"/>
              </a:rPr>
              <a:t>No tumour marker, but tumour annotation</a:t>
            </a:r>
          </a:p>
        </p:txBody>
      </p:sp>
      <p:sp>
        <p:nvSpPr>
          <p:cNvPr id="4" name="Slide Number Placeholder 3"/>
          <p:cNvSpPr>
            <a:spLocks noGrp="1"/>
          </p:cNvSpPr>
          <p:nvPr>
            <p:ph type="sldNum" sz="quarter" idx="5"/>
          </p:nvPr>
        </p:nvSpPr>
        <p:spPr/>
        <p:txBody>
          <a:bodyPr/>
          <a:lstStyle/>
          <a:p>
            <a:fld id="{AF741CA6-D42C-FD48-834C-8F081212470A}" type="slidenum">
              <a:rPr lang="en-US" smtClean="0"/>
              <a:t>7</a:t>
            </a:fld>
            <a:endParaRPr lang="en-US"/>
          </a:p>
        </p:txBody>
      </p:sp>
    </p:spTree>
    <p:extLst>
      <p:ext uri="{BB962C8B-B14F-4D97-AF65-F5344CB8AC3E}">
        <p14:creationId xmlns:p14="http://schemas.microsoft.com/office/powerpoint/2010/main" val="4004947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8</a:t>
            </a:fld>
            <a:endParaRPr lang="en-US"/>
          </a:p>
        </p:txBody>
      </p:sp>
    </p:spTree>
    <p:extLst>
      <p:ext uri="{BB962C8B-B14F-4D97-AF65-F5344CB8AC3E}">
        <p14:creationId xmlns:p14="http://schemas.microsoft.com/office/powerpoint/2010/main" val="169225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F741CA6-D42C-FD48-834C-8F081212470A}" type="slidenum">
              <a:rPr lang="en-US" smtClean="0"/>
              <a:t>9</a:t>
            </a:fld>
            <a:endParaRPr lang="en-US"/>
          </a:p>
        </p:txBody>
      </p:sp>
    </p:spTree>
    <p:extLst>
      <p:ext uri="{BB962C8B-B14F-4D97-AF65-F5344CB8AC3E}">
        <p14:creationId xmlns:p14="http://schemas.microsoft.com/office/powerpoint/2010/main" val="360483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come to the most complicated part of the package, formatting the data</a:t>
            </a:r>
          </a:p>
          <a:p>
            <a:endParaRPr lang="en-AU" dirty="0"/>
          </a:p>
          <a:p>
            <a:r>
              <a:rPr lang="en-AU" dirty="0"/>
              <a:t>Recommend using the “general” format, </a:t>
            </a:r>
          </a:p>
          <a:p>
            <a:r>
              <a:rPr lang="en-AU" dirty="0"/>
              <a:t>Although there are options for HALO, </a:t>
            </a:r>
            <a:r>
              <a:rPr lang="en-AU" dirty="0" err="1"/>
              <a:t>inForm</a:t>
            </a:r>
            <a:r>
              <a:rPr lang="en-AU" dirty="0"/>
              <a:t> and CODEX.</a:t>
            </a:r>
          </a:p>
          <a:p>
            <a:endParaRPr lang="en-AU" dirty="0"/>
          </a:p>
        </p:txBody>
      </p:sp>
      <p:sp>
        <p:nvSpPr>
          <p:cNvPr id="4" name="Slide Number Placeholder 3"/>
          <p:cNvSpPr>
            <a:spLocks noGrp="1"/>
          </p:cNvSpPr>
          <p:nvPr>
            <p:ph type="sldNum" sz="quarter" idx="5"/>
          </p:nvPr>
        </p:nvSpPr>
        <p:spPr/>
        <p:txBody>
          <a:bodyPr/>
          <a:lstStyle/>
          <a:p>
            <a:fld id="{AF741CA6-D42C-FD48-834C-8F081212470A}" type="slidenum">
              <a:rPr lang="en-US" smtClean="0"/>
              <a:t>10</a:t>
            </a:fld>
            <a:endParaRPr lang="en-US"/>
          </a:p>
        </p:txBody>
      </p:sp>
    </p:spTree>
    <p:extLst>
      <p:ext uri="{BB962C8B-B14F-4D97-AF65-F5344CB8AC3E}">
        <p14:creationId xmlns:p14="http://schemas.microsoft.com/office/powerpoint/2010/main" val="207464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41CA6-D42C-FD48-834C-8F081212470A}" type="slidenum">
              <a:rPr lang="en-US" smtClean="0"/>
              <a:t>11</a:t>
            </a:fld>
            <a:endParaRPr lang="en-US"/>
          </a:p>
        </p:txBody>
      </p:sp>
    </p:spTree>
    <p:extLst>
      <p:ext uri="{BB962C8B-B14F-4D97-AF65-F5344CB8AC3E}">
        <p14:creationId xmlns:p14="http://schemas.microsoft.com/office/powerpoint/2010/main" val="229204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33DB-0395-F2C1-AA96-17B7B4963A2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F1067DD-86A9-C899-3FDB-1B35083CEA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CAFD44A-62CB-C523-C3CF-BFAAD152A054}"/>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5" name="Footer Placeholder 4">
            <a:extLst>
              <a:ext uri="{FF2B5EF4-FFF2-40B4-BE49-F238E27FC236}">
                <a16:creationId xmlns:a16="http://schemas.microsoft.com/office/drawing/2014/main" id="{6BAF8117-DA3F-F1B3-1458-BAD80140B6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43AF5F-1F02-55DA-E069-0778782B9000}"/>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189559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52D6-9A82-E526-955B-D5D91CF5117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F5282-72C5-16A2-1828-3BAB627B5A8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CEF3AD-58C7-349C-5C01-C86D599C73EC}"/>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5" name="Footer Placeholder 4">
            <a:extLst>
              <a:ext uri="{FF2B5EF4-FFF2-40B4-BE49-F238E27FC236}">
                <a16:creationId xmlns:a16="http://schemas.microsoft.com/office/drawing/2014/main" id="{FB10F17B-CA87-E7E1-CA25-249D7906D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3EE9DE-DFBA-5DC0-FAD9-F628087A82B1}"/>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344674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557EF6-7580-A159-C1C0-E14DCA92D05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188473-35F4-94B4-24BD-A12CC81C721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7F6B2B-6C48-976B-D394-627367829BF6}"/>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5" name="Footer Placeholder 4">
            <a:extLst>
              <a:ext uri="{FF2B5EF4-FFF2-40B4-BE49-F238E27FC236}">
                <a16:creationId xmlns:a16="http://schemas.microsoft.com/office/drawing/2014/main" id="{2B6CB1C3-6A78-0972-4F36-825DB8CA1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1A5C1-CADD-2FFB-F510-0D2619A5D2C6}"/>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2011708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0E5A-2270-FFD6-317F-83D28C5E154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AB652D5-4953-366D-8617-8DECB94249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5319A2-71BE-C8F1-01A2-4973E36C43A2}"/>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5" name="Footer Placeholder 4">
            <a:extLst>
              <a:ext uri="{FF2B5EF4-FFF2-40B4-BE49-F238E27FC236}">
                <a16:creationId xmlns:a16="http://schemas.microsoft.com/office/drawing/2014/main" id="{BC425A06-5D2E-426E-45AA-6813F6994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47338-4A1A-DC32-8ECF-2AFC7D661963}"/>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2848785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D6DD-CD60-A3D6-71A4-4B4F3D2AED5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EFE568-A8C0-2FE4-6375-859C5B9F43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26D9-E644-A975-2F19-569A2E873426}"/>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5" name="Footer Placeholder 4">
            <a:extLst>
              <a:ext uri="{FF2B5EF4-FFF2-40B4-BE49-F238E27FC236}">
                <a16:creationId xmlns:a16="http://schemas.microsoft.com/office/drawing/2014/main" id="{0794838C-16E5-8429-F553-1E7C32EFE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B608B-1184-6BD1-B612-E49ACF5D2FF2}"/>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3301047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AF09-CD36-8FCC-E313-D906D68E9AD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A50AEC-186B-C31A-984D-40E8FDF0C82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64A0E02-8B6E-99A1-DEF1-EA89B5BE980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008E640-119F-BC5F-7A7E-E4065C22F280}"/>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6" name="Footer Placeholder 5">
            <a:extLst>
              <a:ext uri="{FF2B5EF4-FFF2-40B4-BE49-F238E27FC236}">
                <a16:creationId xmlns:a16="http://schemas.microsoft.com/office/drawing/2014/main" id="{72B3E3E7-8341-12A8-59DB-947CA6799C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197F4B-21EB-19AA-D0E5-15C09B7F7CDB}"/>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1578182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886C-724A-8F43-C9DC-A6F26AD4F5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1F04F0-69CF-238A-F121-BE5EC9F2DB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1A3293-E1E1-377D-55B6-3FA07E771A5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75F6C4E-B515-B174-B274-61B5D708BA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F0C322A-FF47-22B6-A1A6-E9D4E91A99F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A37CFEC-37E2-6D8B-8A98-FC1FA7A6CB60}"/>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8" name="Footer Placeholder 7">
            <a:extLst>
              <a:ext uri="{FF2B5EF4-FFF2-40B4-BE49-F238E27FC236}">
                <a16:creationId xmlns:a16="http://schemas.microsoft.com/office/drawing/2014/main" id="{EF11EB1D-3703-654A-CAA7-9CD4600A0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E4407B-E981-AC7A-F875-DC02E61323BE}"/>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2123832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DD4A-BA8C-4149-318A-12D144213E1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13F422A-E818-03FE-49DA-614533411B43}"/>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4" name="Footer Placeholder 3">
            <a:extLst>
              <a:ext uri="{FF2B5EF4-FFF2-40B4-BE49-F238E27FC236}">
                <a16:creationId xmlns:a16="http://schemas.microsoft.com/office/drawing/2014/main" id="{6A5D76D0-DC7B-5137-4992-8B03F1137A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A391A1-7B39-303D-6021-442D1BE63249}"/>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1671429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A81CBA-D987-7D5A-8C2F-90FCA4528194}"/>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3" name="Footer Placeholder 2">
            <a:extLst>
              <a:ext uri="{FF2B5EF4-FFF2-40B4-BE49-F238E27FC236}">
                <a16:creationId xmlns:a16="http://schemas.microsoft.com/office/drawing/2014/main" id="{738C02C6-DA6D-EFEC-DFDD-0B98937DD5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1D24A2-E9E8-02EA-8A99-DDE5E6FC3E50}"/>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144679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503D-6434-2C55-78D4-741EFC5AFFE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18EE25C-99D0-6E7B-C84E-EF72E3D7DC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1345DB6-5CE5-B2A4-C3B5-D8263C300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3DE728-2CA1-DDB1-D62F-84EBB122F246}"/>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6" name="Footer Placeholder 5">
            <a:extLst>
              <a:ext uri="{FF2B5EF4-FFF2-40B4-BE49-F238E27FC236}">
                <a16:creationId xmlns:a16="http://schemas.microsoft.com/office/drawing/2014/main" id="{B475FBEA-182F-92BB-6B93-AD96055E6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6A315-8468-D233-FD69-B52B773A0617}"/>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225936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F85E4-C103-437E-B75E-6877605844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C7B3ADF-BDB5-A359-806F-454B8FB7CE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10A5AE-9095-A2CF-66E3-AA5A848AD6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DBFE9A-A772-4EA6-4B9E-05BA0DECF696}"/>
              </a:ext>
            </a:extLst>
          </p:cNvPr>
          <p:cNvSpPr>
            <a:spLocks noGrp="1"/>
          </p:cNvSpPr>
          <p:nvPr>
            <p:ph type="dt" sz="half" idx="10"/>
          </p:nvPr>
        </p:nvSpPr>
        <p:spPr/>
        <p:txBody>
          <a:bodyPr/>
          <a:lstStyle/>
          <a:p>
            <a:fld id="{41EBE854-698B-B64E-B526-A3CE7B0DC31C}" type="datetimeFigureOut">
              <a:rPr lang="en-US" smtClean="0"/>
              <a:t>11/27/23</a:t>
            </a:fld>
            <a:endParaRPr lang="en-US"/>
          </a:p>
        </p:txBody>
      </p:sp>
      <p:sp>
        <p:nvSpPr>
          <p:cNvPr id="6" name="Footer Placeholder 5">
            <a:extLst>
              <a:ext uri="{FF2B5EF4-FFF2-40B4-BE49-F238E27FC236}">
                <a16:creationId xmlns:a16="http://schemas.microsoft.com/office/drawing/2014/main" id="{E2CACD49-35E1-0E44-AB90-54AF1DE0F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A8E3B9-0951-2568-46B2-3A764109F358}"/>
              </a:ext>
            </a:extLst>
          </p:cNvPr>
          <p:cNvSpPr>
            <a:spLocks noGrp="1"/>
          </p:cNvSpPr>
          <p:nvPr>
            <p:ph type="sldNum" sz="quarter" idx="12"/>
          </p:nvPr>
        </p:nvSpPr>
        <p:spPr/>
        <p:txBody>
          <a:bodyPr/>
          <a:lstStyle/>
          <a:p>
            <a:fld id="{1C075ACE-AD33-B840-837C-F9C00EB9AC89}" type="slidenum">
              <a:rPr lang="en-US" smtClean="0"/>
              <a:t>‹#›</a:t>
            </a:fld>
            <a:endParaRPr lang="en-US"/>
          </a:p>
        </p:txBody>
      </p:sp>
    </p:spTree>
    <p:extLst>
      <p:ext uri="{BB962C8B-B14F-4D97-AF65-F5344CB8AC3E}">
        <p14:creationId xmlns:p14="http://schemas.microsoft.com/office/powerpoint/2010/main" val="2129428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1D0604-8C7E-7969-1A09-51FE5ED044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DBB7248-4F76-3698-A90D-0BBCC114DA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BB51AC-5469-C125-B5F8-567D5069F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BE854-698B-B64E-B526-A3CE7B0DC31C}" type="datetimeFigureOut">
              <a:rPr lang="en-US" smtClean="0"/>
              <a:t>11/27/23</a:t>
            </a:fld>
            <a:endParaRPr lang="en-US"/>
          </a:p>
        </p:txBody>
      </p:sp>
      <p:sp>
        <p:nvSpPr>
          <p:cNvPr id="5" name="Footer Placeholder 4">
            <a:extLst>
              <a:ext uri="{FF2B5EF4-FFF2-40B4-BE49-F238E27FC236}">
                <a16:creationId xmlns:a16="http://schemas.microsoft.com/office/drawing/2014/main" id="{43E19528-1275-7DC5-C2B6-BDFADD7CC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F014EF-E59D-F4CC-D865-BD72C76E6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075ACE-AD33-B840-837C-F9C00EB9AC89}" type="slidenum">
              <a:rPr lang="en-US" smtClean="0"/>
              <a:t>‹#›</a:t>
            </a:fld>
            <a:endParaRPr lang="en-US"/>
          </a:p>
        </p:txBody>
      </p:sp>
    </p:spTree>
    <p:extLst>
      <p:ext uri="{BB962C8B-B14F-4D97-AF65-F5344CB8AC3E}">
        <p14:creationId xmlns:p14="http://schemas.microsoft.com/office/powerpoint/2010/main" val="371900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r-bloggers.com/2010/04/alphahull-an-r-package-for-alpha-convex-hull/" TargetMode="External"/><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DD2BE-C45E-A71B-62FE-2E6D4B7839B8}"/>
              </a:ext>
            </a:extLst>
          </p:cNvPr>
          <p:cNvSpPr>
            <a:spLocks noGrp="1"/>
          </p:cNvSpPr>
          <p:nvPr>
            <p:ph type="title"/>
          </p:nvPr>
        </p:nvSpPr>
        <p:spPr/>
        <p:txBody>
          <a:bodyPr/>
          <a:lstStyle/>
          <a:p>
            <a:r>
              <a:rPr lang="en-US" altLang="zh-CN" dirty="0"/>
              <a:t>Housekeeping</a:t>
            </a:r>
            <a:endParaRPr lang="en-US" dirty="0"/>
          </a:p>
        </p:txBody>
      </p:sp>
      <p:sp>
        <p:nvSpPr>
          <p:cNvPr id="3" name="Content Placeholder 2">
            <a:extLst>
              <a:ext uri="{FF2B5EF4-FFF2-40B4-BE49-F238E27FC236}">
                <a16:creationId xmlns:a16="http://schemas.microsoft.com/office/drawing/2014/main" id="{E7AF74AB-0392-0601-D1E0-D0D1B8B73D33}"/>
              </a:ext>
            </a:extLst>
          </p:cNvPr>
          <p:cNvSpPr>
            <a:spLocks noGrp="1"/>
          </p:cNvSpPr>
          <p:nvPr>
            <p:ph idx="1"/>
          </p:nvPr>
        </p:nvSpPr>
        <p:spPr/>
        <p:txBody>
          <a:bodyPr/>
          <a:lstStyle/>
          <a:p>
            <a:r>
              <a:rPr lang="en-US" altLang="zh-CN" dirty="0"/>
              <a:t>Packages</a:t>
            </a:r>
            <a:r>
              <a:rPr lang="zh-CN" altLang="en-US" dirty="0"/>
              <a:t> </a:t>
            </a:r>
            <a:r>
              <a:rPr lang="en-US" altLang="zh-CN" dirty="0"/>
              <a:t>should</a:t>
            </a:r>
            <a:r>
              <a:rPr lang="zh-CN" altLang="en-US" dirty="0"/>
              <a:t> </a:t>
            </a:r>
            <a:r>
              <a:rPr lang="en-US" altLang="zh-CN" dirty="0"/>
              <a:t>be</a:t>
            </a:r>
            <a:r>
              <a:rPr lang="zh-CN" altLang="en-US" dirty="0"/>
              <a:t> </a:t>
            </a:r>
            <a:r>
              <a:rPr lang="en-US" altLang="zh-CN" dirty="0"/>
              <a:t>installed</a:t>
            </a:r>
            <a:r>
              <a:rPr lang="zh-CN" altLang="en-US" dirty="0"/>
              <a:t> </a:t>
            </a:r>
            <a:r>
              <a:rPr lang="en-US" altLang="zh-CN" dirty="0"/>
              <a:t>prior</a:t>
            </a:r>
            <a:r>
              <a:rPr lang="zh-CN" altLang="en-US" dirty="0"/>
              <a:t> </a:t>
            </a:r>
            <a:r>
              <a:rPr lang="en-US" altLang="zh-CN" dirty="0"/>
              <a:t>to</a:t>
            </a:r>
            <a:r>
              <a:rPr lang="zh-CN" altLang="en-US" dirty="0"/>
              <a:t> </a:t>
            </a:r>
            <a:r>
              <a:rPr lang="en-US" altLang="zh-CN" dirty="0"/>
              <a:t>the</a:t>
            </a:r>
            <a:r>
              <a:rPr lang="zh-CN" altLang="en-US" dirty="0"/>
              <a:t> </a:t>
            </a:r>
            <a:r>
              <a:rPr lang="en-US" altLang="zh-CN" dirty="0"/>
              <a:t>workshop.</a:t>
            </a:r>
          </a:p>
          <a:p>
            <a:pPr lvl="1"/>
            <a:r>
              <a:rPr lang="en-US" altLang="zh-CN" dirty="0"/>
              <a:t>If</a:t>
            </a:r>
            <a:r>
              <a:rPr lang="zh-CN" altLang="en-US" dirty="0"/>
              <a:t> </a:t>
            </a:r>
            <a:r>
              <a:rPr lang="en-US" altLang="zh-CN" dirty="0"/>
              <a:t>you</a:t>
            </a:r>
            <a:r>
              <a:rPr lang="zh-CN" altLang="en-US" dirty="0"/>
              <a:t> </a:t>
            </a:r>
            <a:r>
              <a:rPr lang="en-US" altLang="zh-CN" dirty="0"/>
              <a:t>don’t</a:t>
            </a:r>
            <a:r>
              <a:rPr lang="zh-CN" altLang="en-US" dirty="0"/>
              <a:t> </a:t>
            </a:r>
            <a:r>
              <a:rPr lang="en-US" altLang="zh-CN" dirty="0"/>
              <a:t>have</a:t>
            </a:r>
            <a:r>
              <a:rPr lang="zh-CN" altLang="en-US" dirty="0"/>
              <a:t> </a:t>
            </a:r>
            <a:r>
              <a:rPr lang="en-US" altLang="zh-CN" dirty="0"/>
              <a:t>the</a:t>
            </a:r>
            <a:r>
              <a:rPr lang="zh-CN" altLang="en-US" dirty="0"/>
              <a:t> </a:t>
            </a:r>
            <a:r>
              <a:rPr lang="en-US" altLang="zh-CN" dirty="0"/>
              <a:t>packages</a:t>
            </a:r>
            <a:r>
              <a:rPr lang="zh-CN" altLang="en-US" dirty="0"/>
              <a:t> </a:t>
            </a:r>
            <a:r>
              <a:rPr lang="en-US" altLang="zh-CN" dirty="0"/>
              <a:t>installed,</a:t>
            </a:r>
            <a:r>
              <a:rPr lang="zh-CN" altLang="en-US" dirty="0"/>
              <a:t> </a:t>
            </a:r>
            <a:r>
              <a:rPr lang="en-US" altLang="zh-CN" dirty="0"/>
              <a:t>you</a:t>
            </a:r>
            <a:r>
              <a:rPr lang="zh-CN" altLang="en-US" dirty="0"/>
              <a:t> </a:t>
            </a:r>
            <a:r>
              <a:rPr lang="en-US" altLang="zh-CN" dirty="0"/>
              <a:t>might</a:t>
            </a:r>
            <a:r>
              <a:rPr lang="zh-CN" altLang="en-US" dirty="0"/>
              <a:t> </a:t>
            </a:r>
            <a:r>
              <a:rPr lang="en-US" altLang="zh-CN" dirty="0"/>
              <a:t>not</a:t>
            </a:r>
            <a:r>
              <a:rPr lang="zh-CN" altLang="en-US" dirty="0"/>
              <a:t> </a:t>
            </a:r>
            <a:r>
              <a:rPr lang="en-US" altLang="zh-CN" dirty="0"/>
              <a:t>be</a:t>
            </a:r>
            <a:r>
              <a:rPr lang="zh-CN" altLang="en-US" dirty="0"/>
              <a:t> </a:t>
            </a:r>
            <a:r>
              <a:rPr lang="en-US" altLang="zh-CN" dirty="0"/>
              <a:t>able</a:t>
            </a:r>
            <a:r>
              <a:rPr lang="zh-CN" altLang="en-US" dirty="0"/>
              <a:t> </a:t>
            </a:r>
            <a:r>
              <a:rPr lang="en-US" altLang="zh-CN" dirty="0"/>
              <a:t>to</a:t>
            </a:r>
            <a:r>
              <a:rPr lang="zh-CN" altLang="en-US" dirty="0"/>
              <a:t> </a:t>
            </a:r>
            <a:r>
              <a:rPr lang="en-US" altLang="zh-CN" dirty="0"/>
              <a:t>run</a:t>
            </a:r>
            <a:r>
              <a:rPr lang="zh-CN" altLang="en-US" dirty="0"/>
              <a:t> </a:t>
            </a:r>
            <a:r>
              <a:rPr lang="en-US" altLang="zh-CN" dirty="0"/>
              <a:t>the</a:t>
            </a:r>
            <a:r>
              <a:rPr lang="zh-CN" altLang="en-US" dirty="0"/>
              <a:t> </a:t>
            </a:r>
            <a:r>
              <a:rPr lang="en-US" altLang="zh-CN" dirty="0"/>
              <a:t>code.</a:t>
            </a:r>
            <a:r>
              <a:rPr lang="zh-CN" altLang="en-US" dirty="0"/>
              <a:t> </a:t>
            </a:r>
            <a:r>
              <a:rPr lang="en-US" altLang="zh-CN" dirty="0"/>
              <a:t>But</a:t>
            </a:r>
            <a:r>
              <a:rPr lang="zh-CN" altLang="en-US" dirty="0"/>
              <a:t> </a:t>
            </a:r>
            <a:r>
              <a:rPr lang="en-US" altLang="zh-CN" dirty="0"/>
              <a:t>don’t</a:t>
            </a:r>
            <a:r>
              <a:rPr lang="zh-CN" altLang="en-US" dirty="0"/>
              <a:t> </a:t>
            </a:r>
            <a:r>
              <a:rPr lang="en-US" altLang="zh-CN" dirty="0"/>
              <a:t>worry,</a:t>
            </a:r>
            <a:r>
              <a:rPr lang="zh-CN" altLang="en-US" dirty="0"/>
              <a:t> </a:t>
            </a:r>
            <a:r>
              <a:rPr lang="en-US" altLang="zh-CN" dirty="0"/>
              <a:t>just</a:t>
            </a:r>
            <a:r>
              <a:rPr lang="zh-CN" altLang="en-US" dirty="0"/>
              <a:t> </a:t>
            </a:r>
            <a:r>
              <a:rPr lang="en-US" altLang="zh-CN" dirty="0"/>
              <a:t>download</a:t>
            </a:r>
            <a:r>
              <a:rPr lang="zh-CN" altLang="en-US" dirty="0"/>
              <a:t> </a:t>
            </a:r>
            <a:r>
              <a:rPr lang="en-US" altLang="zh-CN" dirty="0"/>
              <a:t>the</a:t>
            </a:r>
            <a:r>
              <a:rPr lang="zh-CN" altLang="en-US" dirty="0"/>
              <a:t> </a:t>
            </a:r>
            <a:r>
              <a:rPr lang="en-US" altLang="zh-CN" dirty="0" err="1"/>
              <a:t>solution.html</a:t>
            </a:r>
            <a:r>
              <a:rPr lang="zh-CN" altLang="en-US" dirty="0"/>
              <a:t> </a:t>
            </a:r>
            <a:r>
              <a:rPr lang="en-US" altLang="zh-CN" dirty="0"/>
              <a:t>and</a:t>
            </a:r>
            <a:r>
              <a:rPr lang="zh-CN" altLang="en-US" dirty="0"/>
              <a:t> </a:t>
            </a:r>
            <a:r>
              <a:rPr lang="en-US" altLang="zh-CN" dirty="0"/>
              <a:t>view</a:t>
            </a:r>
            <a:r>
              <a:rPr lang="zh-CN" altLang="en-US" dirty="0"/>
              <a:t> </a:t>
            </a:r>
            <a:r>
              <a:rPr lang="en-US" altLang="zh-CN" dirty="0"/>
              <a:t>the</a:t>
            </a:r>
            <a:r>
              <a:rPr lang="zh-CN" altLang="en-US" dirty="0"/>
              <a:t> </a:t>
            </a:r>
            <a:r>
              <a:rPr lang="en-US" altLang="zh-CN" dirty="0"/>
              <a:t>document</a:t>
            </a:r>
            <a:r>
              <a:rPr lang="zh-CN" altLang="en-US" dirty="0"/>
              <a:t> </a:t>
            </a:r>
            <a:r>
              <a:rPr lang="en-US" altLang="zh-CN" dirty="0"/>
              <a:t>and</a:t>
            </a:r>
            <a:r>
              <a:rPr lang="zh-CN" altLang="en-US" dirty="0"/>
              <a:t> </a:t>
            </a:r>
            <a:r>
              <a:rPr lang="en-US" altLang="zh-CN" dirty="0"/>
              <a:t>follow</a:t>
            </a:r>
            <a:r>
              <a:rPr lang="zh-CN" altLang="en-US" dirty="0"/>
              <a:t> </a:t>
            </a:r>
            <a:r>
              <a:rPr lang="en-US" altLang="zh-CN" dirty="0"/>
              <a:t>the</a:t>
            </a:r>
            <a:r>
              <a:rPr lang="zh-CN" altLang="en-US" dirty="0"/>
              <a:t> </a:t>
            </a:r>
            <a:r>
              <a:rPr lang="en-US" altLang="zh-CN" dirty="0"/>
              <a:t>workshop</a:t>
            </a:r>
            <a:r>
              <a:rPr lang="zh-CN" altLang="en-US" dirty="0"/>
              <a:t> </a:t>
            </a:r>
            <a:r>
              <a:rPr lang="en-US" altLang="zh-CN" dirty="0"/>
              <a:t>content!</a:t>
            </a:r>
          </a:p>
          <a:p>
            <a:r>
              <a:rPr lang="en-US" altLang="zh-CN" dirty="0"/>
              <a:t>For</a:t>
            </a:r>
            <a:r>
              <a:rPr lang="zh-CN" altLang="en-US" dirty="0"/>
              <a:t> </a:t>
            </a:r>
            <a:r>
              <a:rPr lang="en-US" altLang="zh-CN" dirty="0"/>
              <a:t>each</a:t>
            </a:r>
            <a:r>
              <a:rPr lang="zh-CN" altLang="en-US" dirty="0"/>
              <a:t> </a:t>
            </a:r>
            <a:r>
              <a:rPr lang="en-US" altLang="zh-CN" dirty="0"/>
              <a:t>module,</a:t>
            </a:r>
            <a:r>
              <a:rPr lang="zh-CN" altLang="en-US" dirty="0"/>
              <a:t> </a:t>
            </a:r>
            <a:r>
              <a:rPr lang="en-US" altLang="zh-CN" dirty="0"/>
              <a:t>I’ll</a:t>
            </a:r>
            <a:r>
              <a:rPr lang="zh-CN" altLang="en-US" dirty="0"/>
              <a:t> </a:t>
            </a:r>
            <a:r>
              <a:rPr lang="en-US" altLang="zh-CN" dirty="0"/>
              <a:t>explain</a:t>
            </a:r>
            <a:r>
              <a:rPr lang="zh-CN" altLang="en-US" dirty="0"/>
              <a:t> </a:t>
            </a:r>
            <a:r>
              <a:rPr lang="en-US" altLang="zh-CN" dirty="0"/>
              <a:t>the</a:t>
            </a:r>
            <a:r>
              <a:rPr lang="zh-CN" altLang="en-US" dirty="0"/>
              <a:t> </a:t>
            </a:r>
            <a:r>
              <a:rPr lang="en-US" altLang="zh-CN" dirty="0"/>
              <a:t>concepts</a:t>
            </a:r>
            <a:r>
              <a:rPr lang="zh-CN" altLang="en-US" dirty="0"/>
              <a:t> </a:t>
            </a:r>
            <a:r>
              <a:rPr lang="en-US" altLang="zh-CN" dirty="0"/>
              <a:t>first</a:t>
            </a:r>
            <a:r>
              <a:rPr lang="zh-CN" altLang="en-US" dirty="0"/>
              <a:t> </a:t>
            </a:r>
            <a:r>
              <a:rPr lang="en-US" altLang="zh-CN" dirty="0"/>
              <a:t>and</a:t>
            </a:r>
            <a:r>
              <a:rPr lang="zh-CN" altLang="en-US" dirty="0"/>
              <a:t> </a:t>
            </a:r>
            <a:r>
              <a:rPr lang="en-US" altLang="zh-CN" dirty="0"/>
              <a:t>then</a:t>
            </a:r>
            <a:r>
              <a:rPr lang="zh-CN" altLang="en-US" dirty="0"/>
              <a:t> </a:t>
            </a:r>
            <a:r>
              <a:rPr lang="en-US" altLang="zh-CN" dirty="0"/>
              <a:t>leave</a:t>
            </a:r>
            <a:r>
              <a:rPr lang="zh-CN" altLang="en-US" dirty="0"/>
              <a:t> </a:t>
            </a:r>
            <a:r>
              <a:rPr lang="en-US" altLang="zh-CN" dirty="0"/>
              <a:t>time</a:t>
            </a:r>
            <a:r>
              <a:rPr lang="zh-CN" altLang="en-US" dirty="0"/>
              <a:t> </a:t>
            </a:r>
            <a:r>
              <a:rPr lang="en-US" altLang="zh-CN" dirty="0"/>
              <a:t>for</a:t>
            </a:r>
            <a:r>
              <a:rPr lang="zh-CN" altLang="en-US" dirty="0"/>
              <a:t> </a:t>
            </a:r>
            <a:r>
              <a:rPr lang="en-US" altLang="zh-CN" dirty="0"/>
              <a:t>you</a:t>
            </a:r>
            <a:r>
              <a:rPr lang="zh-CN" altLang="en-US" dirty="0"/>
              <a:t> </a:t>
            </a:r>
            <a:r>
              <a:rPr lang="en-US" altLang="zh-CN" dirty="0"/>
              <a:t>to</a:t>
            </a:r>
            <a:r>
              <a:rPr lang="zh-CN" altLang="en-US" dirty="0"/>
              <a:t> </a:t>
            </a:r>
            <a:r>
              <a:rPr lang="en-US" altLang="zh-CN" dirty="0"/>
              <a:t>run</a:t>
            </a:r>
            <a:r>
              <a:rPr lang="zh-CN" altLang="en-US" dirty="0"/>
              <a:t> </a:t>
            </a:r>
            <a:r>
              <a:rPr lang="en-US" altLang="zh-CN" dirty="0"/>
              <a:t>the</a:t>
            </a:r>
            <a:r>
              <a:rPr lang="zh-CN" altLang="en-US" dirty="0"/>
              <a:t> </a:t>
            </a:r>
            <a:r>
              <a:rPr lang="en-US" altLang="zh-CN" dirty="0"/>
              <a:t>code.</a:t>
            </a:r>
            <a:r>
              <a:rPr lang="zh-CN" altLang="en-US" dirty="0"/>
              <a:t> </a:t>
            </a:r>
            <a:r>
              <a:rPr lang="en-US" altLang="zh-CN" dirty="0"/>
              <a:t>You</a:t>
            </a:r>
            <a:r>
              <a:rPr lang="zh-CN" altLang="en-US" dirty="0"/>
              <a:t> </a:t>
            </a:r>
            <a:r>
              <a:rPr lang="en-US" altLang="zh-CN" dirty="0"/>
              <a:t>might</a:t>
            </a:r>
            <a:r>
              <a:rPr lang="zh-CN" altLang="en-US" dirty="0"/>
              <a:t> </a:t>
            </a:r>
            <a:r>
              <a:rPr lang="en-US" altLang="zh-CN" dirty="0"/>
              <a:t>need</a:t>
            </a:r>
            <a:r>
              <a:rPr lang="zh-CN" altLang="en-US" dirty="0"/>
              <a:t> </a:t>
            </a:r>
            <a:r>
              <a:rPr lang="en-US" altLang="zh-CN" dirty="0"/>
              <a:t>to</a:t>
            </a:r>
            <a:r>
              <a:rPr lang="zh-CN" altLang="en-US" dirty="0"/>
              <a:t> </a:t>
            </a:r>
            <a:r>
              <a:rPr lang="en-US" altLang="zh-CN" dirty="0"/>
              <a:t>fill</a:t>
            </a:r>
            <a:r>
              <a:rPr lang="zh-CN" altLang="en-US" dirty="0"/>
              <a:t> </a:t>
            </a:r>
            <a:r>
              <a:rPr lang="en-US" altLang="zh-CN" dirty="0"/>
              <a:t>in</a:t>
            </a:r>
            <a:r>
              <a:rPr lang="zh-CN" altLang="en-US" dirty="0"/>
              <a:t> </a:t>
            </a:r>
            <a:r>
              <a:rPr lang="en-US" altLang="zh-CN" dirty="0"/>
              <a:t>some</a:t>
            </a:r>
            <a:r>
              <a:rPr lang="zh-CN" altLang="en-US" dirty="0"/>
              <a:t> </a:t>
            </a:r>
            <a:r>
              <a:rPr lang="en-US" altLang="zh-CN" dirty="0"/>
              <a:t>code</a:t>
            </a:r>
            <a:r>
              <a:rPr lang="zh-CN" altLang="en-US" dirty="0"/>
              <a:t> </a:t>
            </a:r>
            <a:r>
              <a:rPr lang="en-US" altLang="zh-CN" dirty="0" err="1"/>
              <a:t>youselves</a:t>
            </a:r>
            <a:r>
              <a:rPr lang="en-US" altLang="zh-CN" dirty="0"/>
              <a:t>.</a:t>
            </a:r>
          </a:p>
          <a:p>
            <a:r>
              <a:rPr lang="zh-CN" altLang="en-US" dirty="0"/>
              <a:t> </a:t>
            </a:r>
            <a:r>
              <a:rPr lang="en-US" altLang="zh-CN" dirty="0"/>
              <a:t>Might</a:t>
            </a:r>
            <a:r>
              <a:rPr lang="zh-CN" altLang="en-US" dirty="0"/>
              <a:t> </a:t>
            </a:r>
            <a:r>
              <a:rPr lang="en-US" altLang="zh-CN" dirty="0"/>
              <a:t>spend</a:t>
            </a:r>
            <a:r>
              <a:rPr lang="zh-CN" altLang="en-US" dirty="0"/>
              <a:t> </a:t>
            </a:r>
            <a:r>
              <a:rPr lang="en-US" altLang="zh-CN" dirty="0"/>
              <a:t>some</a:t>
            </a:r>
            <a:r>
              <a:rPr lang="zh-CN" altLang="en-US" dirty="0"/>
              <a:t> </a:t>
            </a:r>
            <a:r>
              <a:rPr lang="en-US" altLang="zh-CN" dirty="0"/>
              <a:t>time</a:t>
            </a:r>
            <a:r>
              <a:rPr lang="zh-CN" altLang="en-US" dirty="0"/>
              <a:t> </a:t>
            </a:r>
            <a:r>
              <a:rPr lang="en-US" altLang="zh-CN" dirty="0"/>
              <a:t>on</a:t>
            </a:r>
            <a:r>
              <a:rPr lang="zh-CN" altLang="en-US" dirty="0"/>
              <a:t> </a:t>
            </a:r>
            <a:r>
              <a:rPr lang="en-US" altLang="zh-CN" dirty="0"/>
              <a:t>explaining</a:t>
            </a:r>
            <a:r>
              <a:rPr lang="zh-CN" altLang="en-US" dirty="0"/>
              <a:t> </a:t>
            </a:r>
            <a:r>
              <a:rPr lang="en-US" altLang="zh-CN" dirty="0"/>
              <a:t>the</a:t>
            </a:r>
            <a:r>
              <a:rPr lang="zh-CN" altLang="en-US" dirty="0"/>
              <a:t> </a:t>
            </a:r>
            <a:r>
              <a:rPr lang="en-US" altLang="zh-CN" dirty="0"/>
              <a:t>data</a:t>
            </a:r>
            <a:r>
              <a:rPr lang="zh-CN" altLang="en-US" dirty="0"/>
              <a:t> </a:t>
            </a:r>
            <a:r>
              <a:rPr lang="en-US" altLang="zh-CN" dirty="0"/>
              <a:t>structure,</a:t>
            </a:r>
            <a:r>
              <a:rPr lang="zh-CN" altLang="en-US" dirty="0"/>
              <a:t> </a:t>
            </a:r>
            <a:r>
              <a:rPr lang="en-US" altLang="zh-CN" dirty="0"/>
              <a:t>please</a:t>
            </a:r>
            <a:r>
              <a:rPr lang="zh-CN" altLang="en-US" dirty="0"/>
              <a:t> </a:t>
            </a:r>
            <a:r>
              <a:rPr lang="en-US" altLang="zh-CN" dirty="0"/>
              <a:t>be</a:t>
            </a:r>
            <a:r>
              <a:rPr lang="zh-CN" altLang="en-US" dirty="0"/>
              <a:t> </a:t>
            </a:r>
            <a:r>
              <a:rPr lang="en-US" altLang="zh-CN" dirty="0"/>
              <a:t>patient!</a:t>
            </a:r>
            <a:r>
              <a:rPr lang="zh-CN" altLang="en-US" dirty="0"/>
              <a:t> </a:t>
            </a:r>
            <a:r>
              <a:rPr lang="en-US" altLang="zh-CN" dirty="0"/>
              <a:t>The</a:t>
            </a:r>
            <a:r>
              <a:rPr lang="zh-CN" altLang="en-US" dirty="0"/>
              <a:t> </a:t>
            </a:r>
            <a:r>
              <a:rPr lang="en-US" altLang="zh-CN" dirty="0"/>
              <a:t>exciting</a:t>
            </a:r>
            <a:r>
              <a:rPr lang="zh-CN" altLang="en-US" dirty="0"/>
              <a:t> </a:t>
            </a:r>
            <a:r>
              <a:rPr lang="en-US" altLang="zh-CN" dirty="0"/>
              <a:t>analysis</a:t>
            </a:r>
            <a:r>
              <a:rPr lang="zh-CN" altLang="en-US" dirty="0"/>
              <a:t> </a:t>
            </a:r>
            <a:r>
              <a:rPr lang="en-US" altLang="zh-CN" dirty="0"/>
              <a:t>modules</a:t>
            </a:r>
            <a:r>
              <a:rPr lang="zh-CN" altLang="en-US" dirty="0"/>
              <a:t> </a:t>
            </a:r>
            <a:r>
              <a:rPr lang="en-US" altLang="zh-CN" dirty="0"/>
              <a:t>come</a:t>
            </a:r>
            <a:r>
              <a:rPr lang="zh-CN" altLang="en-US" dirty="0"/>
              <a:t> </a:t>
            </a:r>
            <a:r>
              <a:rPr lang="en-US" altLang="zh-CN" dirty="0"/>
              <a:t>soon</a:t>
            </a:r>
            <a:r>
              <a:rPr lang="zh-CN" altLang="en-US" dirty="0"/>
              <a:t> </a:t>
            </a:r>
            <a:r>
              <a:rPr lang="en-US" altLang="zh-CN" dirty="0"/>
              <a:t>after</a:t>
            </a:r>
            <a:r>
              <a:rPr lang="zh-CN" altLang="en-US" dirty="0"/>
              <a:t> </a:t>
            </a:r>
            <a:r>
              <a:rPr lang="en-US" altLang="zh-CN" dirty="0"/>
              <a:t>that!</a:t>
            </a:r>
            <a:endParaRPr lang="en-US" dirty="0"/>
          </a:p>
        </p:txBody>
      </p:sp>
    </p:spTree>
    <p:extLst>
      <p:ext uri="{BB962C8B-B14F-4D97-AF65-F5344CB8AC3E}">
        <p14:creationId xmlns:p14="http://schemas.microsoft.com/office/powerpoint/2010/main" val="2085937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DDF1-BDB1-2E11-074E-FFAB94216A89}"/>
              </a:ext>
            </a:extLst>
          </p:cNvPr>
          <p:cNvSpPr>
            <a:spLocks noGrp="1"/>
          </p:cNvSpPr>
          <p:nvPr>
            <p:ph type="title"/>
          </p:nvPr>
        </p:nvSpPr>
        <p:spPr/>
        <p:txBody>
          <a:bodyPr/>
          <a:lstStyle/>
          <a:p>
            <a:r>
              <a:rPr lang="en-US" altLang="zh-CN" dirty="0"/>
              <a:t>Read</a:t>
            </a:r>
            <a:r>
              <a:rPr lang="zh-CN" altLang="en-US" dirty="0"/>
              <a:t> </a:t>
            </a:r>
            <a:r>
              <a:rPr lang="en-US" altLang="zh-CN" dirty="0"/>
              <a:t>and</a:t>
            </a:r>
            <a:r>
              <a:rPr lang="zh-CN" altLang="en-US" dirty="0"/>
              <a:t> </a:t>
            </a:r>
            <a:r>
              <a:rPr lang="en-US" altLang="zh-CN" dirty="0"/>
              <a:t>format</a:t>
            </a:r>
            <a:r>
              <a:rPr lang="zh-CN" altLang="en-US" dirty="0"/>
              <a:t> </a:t>
            </a:r>
            <a:r>
              <a:rPr lang="en-US" altLang="zh-CN" dirty="0"/>
              <a:t>the</a:t>
            </a:r>
            <a:r>
              <a:rPr lang="zh-CN" altLang="en-US" dirty="0"/>
              <a:t> </a:t>
            </a:r>
            <a:r>
              <a:rPr lang="en-US" altLang="zh-CN" dirty="0"/>
              <a:t>image</a:t>
            </a:r>
            <a:endParaRPr lang="en-US" dirty="0"/>
          </a:p>
        </p:txBody>
      </p:sp>
      <p:sp>
        <p:nvSpPr>
          <p:cNvPr id="3" name="Content Placeholder 2">
            <a:extLst>
              <a:ext uri="{FF2B5EF4-FFF2-40B4-BE49-F238E27FC236}">
                <a16:creationId xmlns:a16="http://schemas.microsoft.com/office/drawing/2014/main" id="{7DD04AFD-1132-0D59-544C-89495DD6746B}"/>
              </a:ext>
            </a:extLst>
          </p:cNvPr>
          <p:cNvSpPr>
            <a:spLocks noGrp="1"/>
          </p:cNvSpPr>
          <p:nvPr>
            <p:ph idx="1"/>
          </p:nvPr>
        </p:nvSpPr>
        <p:spPr/>
        <p:txBody>
          <a:bodyPr/>
          <a:lstStyle/>
          <a:p>
            <a:r>
              <a:rPr lang="en-US" altLang="zh-CN" dirty="0" err="1"/>
              <a:t>format_image_to_spe</a:t>
            </a:r>
            <a:r>
              <a:rPr lang="en-US" altLang="zh-CN" dirty="0"/>
              <a:t>()</a:t>
            </a:r>
          </a:p>
          <a:p>
            <a:r>
              <a:rPr lang="en-US" altLang="zh-CN" dirty="0"/>
              <a:t>format</a:t>
            </a:r>
            <a:r>
              <a:rPr lang="zh-CN" altLang="en-US" dirty="0"/>
              <a:t> </a:t>
            </a:r>
            <a:r>
              <a:rPr lang="en-US" altLang="zh-CN" dirty="0"/>
              <a:t>=</a:t>
            </a:r>
            <a:r>
              <a:rPr lang="zh-CN" altLang="en-US" dirty="0"/>
              <a:t> </a:t>
            </a:r>
            <a:r>
              <a:rPr lang="en-US" altLang="zh-CN" dirty="0"/>
              <a:t>“general”</a:t>
            </a:r>
          </a:p>
          <a:p>
            <a:r>
              <a:rPr lang="en-US" altLang="zh-CN" dirty="0"/>
              <a:t>Preformatting</a:t>
            </a:r>
            <a:r>
              <a:rPr lang="zh-CN" altLang="en-US" dirty="0"/>
              <a:t> </a:t>
            </a:r>
            <a:r>
              <a:rPr lang="en-US" altLang="zh-CN" dirty="0"/>
              <a:t>the</a:t>
            </a:r>
            <a:r>
              <a:rPr lang="zh-CN" altLang="en-US" dirty="0"/>
              <a:t> </a:t>
            </a:r>
            <a:r>
              <a:rPr lang="en-US" altLang="zh-CN" dirty="0"/>
              <a:t>data</a:t>
            </a:r>
            <a:r>
              <a:rPr lang="zh-CN" altLang="en-US" dirty="0"/>
              <a:t> </a:t>
            </a:r>
            <a:r>
              <a:rPr lang="en-US" altLang="zh-CN" dirty="0"/>
              <a:t>and</a:t>
            </a:r>
            <a:r>
              <a:rPr lang="zh-CN" altLang="en-US" dirty="0"/>
              <a:t> </a:t>
            </a:r>
            <a:r>
              <a:rPr lang="en-US" altLang="zh-CN" dirty="0"/>
              <a:t>extracting:</a:t>
            </a:r>
          </a:p>
          <a:p>
            <a:pPr lvl="1"/>
            <a:r>
              <a:rPr lang="en-US" altLang="zh-CN" dirty="0"/>
              <a:t>Intensities</a:t>
            </a:r>
            <a:r>
              <a:rPr lang="zh-CN" altLang="en-US" dirty="0"/>
              <a:t> </a:t>
            </a:r>
            <a:endParaRPr lang="en-US" altLang="zh-CN" dirty="0"/>
          </a:p>
          <a:p>
            <a:pPr lvl="1"/>
            <a:r>
              <a:rPr lang="en-US" altLang="zh-CN" dirty="0"/>
              <a:t>Phenotypes</a:t>
            </a:r>
            <a:r>
              <a:rPr lang="zh-CN" altLang="en-US" dirty="0"/>
              <a:t> </a:t>
            </a:r>
            <a:r>
              <a:rPr lang="en-US" altLang="zh-CN" dirty="0"/>
              <a:t>(can</a:t>
            </a:r>
            <a:r>
              <a:rPr lang="zh-CN" altLang="en-US" dirty="0"/>
              <a:t> </a:t>
            </a:r>
            <a:r>
              <a:rPr lang="en-US" altLang="zh-CN" dirty="0"/>
              <a:t>be</a:t>
            </a:r>
            <a:r>
              <a:rPr lang="zh-CN" altLang="en-US" dirty="0"/>
              <a:t> </a:t>
            </a:r>
            <a:r>
              <a:rPr lang="en-US" altLang="zh-CN" dirty="0"/>
              <a:t>NA)</a:t>
            </a:r>
          </a:p>
          <a:p>
            <a:pPr lvl="1"/>
            <a:r>
              <a:rPr lang="en-US" altLang="zh-CN" dirty="0"/>
              <a:t>Coordinates</a:t>
            </a:r>
          </a:p>
          <a:p>
            <a:r>
              <a:rPr lang="en-US" altLang="zh-CN" dirty="0"/>
              <a:t>Intensities</a:t>
            </a:r>
            <a:r>
              <a:rPr lang="zh-CN" altLang="en-US" dirty="0"/>
              <a:t> </a:t>
            </a:r>
            <a:r>
              <a:rPr lang="en-US" altLang="zh-CN" dirty="0"/>
              <a:t>can</a:t>
            </a:r>
            <a:r>
              <a:rPr lang="zh-CN" altLang="en-US" dirty="0"/>
              <a:t> </a:t>
            </a:r>
            <a:r>
              <a:rPr lang="en-US" altLang="zh-CN" dirty="0"/>
              <a:t>be</a:t>
            </a:r>
            <a:r>
              <a:rPr lang="zh-CN" altLang="en-US" dirty="0"/>
              <a:t> </a:t>
            </a:r>
            <a:r>
              <a:rPr lang="en-US" altLang="zh-CN" dirty="0"/>
              <a:t>matrix/data</a:t>
            </a:r>
            <a:r>
              <a:rPr lang="zh-CN" altLang="en-US" dirty="0"/>
              <a:t> </a:t>
            </a:r>
            <a:r>
              <a:rPr lang="en-US" altLang="zh-CN" dirty="0"/>
              <a:t>frame.</a:t>
            </a:r>
            <a:r>
              <a:rPr lang="zh-CN" altLang="en-US" dirty="0"/>
              <a:t> </a:t>
            </a:r>
            <a:r>
              <a:rPr lang="en-US" altLang="zh-CN" dirty="0"/>
              <a:t>Note</a:t>
            </a:r>
            <a:r>
              <a:rPr lang="zh-CN" altLang="en-US" dirty="0"/>
              <a:t> </a:t>
            </a:r>
            <a:r>
              <a:rPr lang="en-US" altLang="zh-CN" dirty="0"/>
              <a:t>the</a:t>
            </a:r>
            <a:r>
              <a:rPr lang="zh-CN" altLang="en-US" dirty="0"/>
              <a:t> </a:t>
            </a:r>
            <a:r>
              <a:rPr lang="en-US" altLang="zh-CN" dirty="0"/>
              <a:t>orientation!</a:t>
            </a:r>
            <a:endParaRPr lang="en-US" dirty="0"/>
          </a:p>
        </p:txBody>
      </p:sp>
      <p:graphicFrame>
        <p:nvGraphicFramePr>
          <p:cNvPr id="4" name="Table 3">
            <a:extLst>
              <a:ext uri="{FF2B5EF4-FFF2-40B4-BE49-F238E27FC236}">
                <a16:creationId xmlns:a16="http://schemas.microsoft.com/office/drawing/2014/main" id="{0DDEB6D5-9E0B-F74F-8D20-7645BF71E943}"/>
              </a:ext>
            </a:extLst>
          </p:cNvPr>
          <p:cNvGraphicFramePr>
            <a:graphicFrameLocks noGrp="1"/>
          </p:cNvGraphicFramePr>
          <p:nvPr>
            <p:extLst>
              <p:ext uri="{D42A27DB-BD31-4B8C-83A1-F6EECF244321}">
                <p14:modId xmlns:p14="http://schemas.microsoft.com/office/powerpoint/2010/main" val="3703063663"/>
              </p:ext>
            </p:extLst>
          </p:nvPr>
        </p:nvGraphicFramePr>
        <p:xfrm>
          <a:off x="1129792" y="5009515"/>
          <a:ext cx="5514848" cy="1483360"/>
        </p:xfrm>
        <a:graphic>
          <a:graphicData uri="http://schemas.openxmlformats.org/drawingml/2006/table">
            <a:tbl>
              <a:tblPr firstRow="1" bandRow="1">
                <a:tableStyleId>{5C22544A-7EE6-4342-B048-85BDC9FD1C3A}</a:tableStyleId>
              </a:tblPr>
              <a:tblGrid>
                <a:gridCol w="1378712">
                  <a:extLst>
                    <a:ext uri="{9D8B030D-6E8A-4147-A177-3AD203B41FA5}">
                      <a16:colId xmlns:a16="http://schemas.microsoft.com/office/drawing/2014/main" val="2525146407"/>
                    </a:ext>
                  </a:extLst>
                </a:gridCol>
                <a:gridCol w="1378712">
                  <a:extLst>
                    <a:ext uri="{9D8B030D-6E8A-4147-A177-3AD203B41FA5}">
                      <a16:colId xmlns:a16="http://schemas.microsoft.com/office/drawing/2014/main" val="2591416539"/>
                    </a:ext>
                  </a:extLst>
                </a:gridCol>
                <a:gridCol w="1378712">
                  <a:extLst>
                    <a:ext uri="{9D8B030D-6E8A-4147-A177-3AD203B41FA5}">
                      <a16:colId xmlns:a16="http://schemas.microsoft.com/office/drawing/2014/main" val="3041378120"/>
                    </a:ext>
                  </a:extLst>
                </a:gridCol>
                <a:gridCol w="1378712">
                  <a:extLst>
                    <a:ext uri="{9D8B030D-6E8A-4147-A177-3AD203B41FA5}">
                      <a16:colId xmlns:a16="http://schemas.microsoft.com/office/drawing/2014/main" val="922441083"/>
                    </a:ext>
                  </a:extLst>
                </a:gridCol>
              </a:tblGrid>
              <a:tr h="370840">
                <a:tc>
                  <a:txBody>
                    <a:bodyPr/>
                    <a:lstStyle/>
                    <a:p>
                      <a:endParaRPr lang="en-US" dirty="0"/>
                    </a:p>
                  </a:txBody>
                  <a:tcPr/>
                </a:tc>
                <a:tc>
                  <a:txBody>
                    <a:bodyPr/>
                    <a:lstStyle/>
                    <a:p>
                      <a:r>
                        <a:rPr lang="en-US" altLang="zh-CN" dirty="0"/>
                        <a:t>Cell</a:t>
                      </a:r>
                      <a:r>
                        <a:rPr lang="zh-CN" altLang="en-US" dirty="0"/>
                        <a:t> </a:t>
                      </a:r>
                      <a:r>
                        <a:rPr lang="en-US" altLang="zh-CN" dirty="0"/>
                        <a:t>1</a:t>
                      </a:r>
                      <a:endParaRPr lang="en-US" dirty="0"/>
                    </a:p>
                  </a:txBody>
                  <a:tcPr/>
                </a:tc>
                <a:tc>
                  <a:txBody>
                    <a:bodyPr/>
                    <a:lstStyle/>
                    <a:p>
                      <a:r>
                        <a:rPr lang="en-US" altLang="zh-CN" dirty="0"/>
                        <a:t>Cell</a:t>
                      </a:r>
                      <a:r>
                        <a:rPr lang="zh-CN" altLang="en-US" dirty="0"/>
                        <a:t> </a:t>
                      </a:r>
                      <a:r>
                        <a:rPr lang="en-US" altLang="zh-CN" dirty="0"/>
                        <a:t>2</a:t>
                      </a:r>
                      <a:endParaRPr lang="en-US" dirty="0"/>
                    </a:p>
                  </a:txBody>
                  <a:tcPr/>
                </a:tc>
                <a:tc>
                  <a:txBody>
                    <a:bodyPr/>
                    <a:lstStyle/>
                    <a:p>
                      <a:r>
                        <a:rPr lang="en-US" altLang="zh-CN" dirty="0"/>
                        <a:t>…</a:t>
                      </a:r>
                      <a:endParaRPr lang="en-US" dirty="0"/>
                    </a:p>
                  </a:txBody>
                  <a:tcPr/>
                </a:tc>
                <a:extLst>
                  <a:ext uri="{0D108BD9-81ED-4DB2-BD59-A6C34878D82A}">
                    <a16:rowId xmlns:a16="http://schemas.microsoft.com/office/drawing/2014/main" val="1991267202"/>
                  </a:ext>
                </a:extLst>
              </a:tr>
              <a:tr h="370840">
                <a:tc>
                  <a:txBody>
                    <a:bodyPr/>
                    <a:lstStyle/>
                    <a:p>
                      <a:r>
                        <a:rPr lang="en-US" altLang="zh-CN" dirty="0"/>
                        <a:t>Marker</a:t>
                      </a:r>
                      <a:r>
                        <a:rPr lang="zh-CN" altLang="en-US" dirty="0"/>
                        <a:t> </a:t>
                      </a:r>
                      <a:r>
                        <a:rPr lang="en-US" altLang="zh-CN" dirty="0"/>
                        <a:t>1</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6961131"/>
                  </a:ext>
                </a:extLst>
              </a:tr>
              <a:tr h="370840">
                <a:tc>
                  <a:txBody>
                    <a:bodyPr/>
                    <a:lstStyle/>
                    <a:p>
                      <a:r>
                        <a:rPr lang="en-US" altLang="zh-CN" dirty="0"/>
                        <a:t>Marker</a:t>
                      </a:r>
                      <a:r>
                        <a:rPr lang="zh-CN" altLang="en-US" dirty="0"/>
                        <a:t> </a:t>
                      </a:r>
                      <a:r>
                        <a:rPr lang="en-US" altLang="zh-CN" dirty="0"/>
                        <a:t>2</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73656156"/>
                  </a:ext>
                </a:extLst>
              </a:tr>
              <a:tr h="370840">
                <a:tc>
                  <a:txBody>
                    <a:bodyPr/>
                    <a:lstStyle/>
                    <a:p>
                      <a:r>
                        <a:rPr lang="en-US" altLang="zh-CN" dirty="0"/>
                        <a:t>…</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25452366"/>
                  </a:ext>
                </a:extLst>
              </a:tr>
            </a:tbl>
          </a:graphicData>
        </a:graphic>
      </p:graphicFrame>
      <p:sp>
        <p:nvSpPr>
          <p:cNvPr id="5" name="Snip Diagonal Corner of Rectangle 4">
            <a:extLst>
              <a:ext uri="{FF2B5EF4-FFF2-40B4-BE49-F238E27FC236}">
                <a16:creationId xmlns:a16="http://schemas.microsoft.com/office/drawing/2014/main" id="{22335B48-37AA-C14B-9FCC-829D357B0381}"/>
              </a:ext>
            </a:extLst>
          </p:cNvPr>
          <p:cNvSpPr/>
          <p:nvPr/>
        </p:nvSpPr>
        <p:spPr>
          <a:xfrm>
            <a:off x="7720911" y="365125"/>
            <a:ext cx="4171143" cy="3762395"/>
          </a:xfrm>
          <a:prstGeom prst="snip2Diag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algn="ctr"/>
            <a:endParaRPr lang="en-US" b="1" dirty="0">
              <a:solidFill>
                <a:schemeClr val="tx1">
                  <a:lumMod val="95000"/>
                  <a:lumOff val="5000"/>
                </a:schemeClr>
              </a:solidFill>
            </a:endParaRPr>
          </a:p>
        </p:txBody>
      </p:sp>
      <p:sp>
        <p:nvSpPr>
          <p:cNvPr id="6" name="TextBox 5">
            <a:extLst>
              <a:ext uri="{FF2B5EF4-FFF2-40B4-BE49-F238E27FC236}">
                <a16:creationId xmlns:a16="http://schemas.microsoft.com/office/drawing/2014/main" id="{BC37FA07-6C24-DE7E-7A3E-8F37FBC7F9AB}"/>
              </a:ext>
            </a:extLst>
          </p:cNvPr>
          <p:cNvSpPr txBox="1"/>
          <p:nvPr/>
        </p:nvSpPr>
        <p:spPr>
          <a:xfrm>
            <a:off x="7720912" y="319413"/>
            <a:ext cx="3302058" cy="400110"/>
          </a:xfrm>
          <a:prstGeom prst="rect">
            <a:avLst/>
          </a:prstGeom>
          <a:noFill/>
        </p:spPr>
        <p:txBody>
          <a:bodyPr wrap="none" rtlCol="0">
            <a:spAutoFit/>
          </a:bodyPr>
          <a:lstStyle/>
          <a:p>
            <a:r>
              <a:rPr lang="en-US" altLang="zh-CN" sz="2000" b="1" dirty="0">
                <a:solidFill>
                  <a:schemeClr val="tx1">
                    <a:lumMod val="95000"/>
                    <a:lumOff val="5000"/>
                  </a:schemeClr>
                </a:solidFill>
              </a:rPr>
              <a:t>Nomenclature</a:t>
            </a:r>
            <a:r>
              <a:rPr lang="zh-CN" altLang="en-US" sz="2000" b="1" dirty="0">
                <a:solidFill>
                  <a:schemeClr val="tx1">
                    <a:lumMod val="95000"/>
                    <a:lumOff val="5000"/>
                  </a:schemeClr>
                </a:solidFill>
              </a:rPr>
              <a:t> </a:t>
            </a:r>
            <a:r>
              <a:rPr lang="en-US" altLang="zh-CN" sz="2000" b="1" dirty="0">
                <a:solidFill>
                  <a:schemeClr val="tx1">
                    <a:lumMod val="95000"/>
                    <a:lumOff val="5000"/>
                  </a:schemeClr>
                </a:solidFill>
              </a:rPr>
              <a:t>of</a:t>
            </a:r>
            <a:r>
              <a:rPr lang="zh-CN" altLang="en-US" sz="2000" b="1" dirty="0">
                <a:solidFill>
                  <a:schemeClr val="tx1">
                    <a:lumMod val="95000"/>
                    <a:lumOff val="5000"/>
                  </a:schemeClr>
                </a:solidFill>
              </a:rPr>
              <a:t> </a:t>
            </a:r>
            <a:r>
              <a:rPr lang="en-US" altLang="zh-CN" sz="2000" b="1" dirty="0">
                <a:solidFill>
                  <a:schemeClr val="tx1">
                    <a:lumMod val="95000"/>
                    <a:lumOff val="5000"/>
                  </a:schemeClr>
                </a:solidFill>
              </a:rPr>
              <a:t>phenotypes</a:t>
            </a:r>
          </a:p>
        </p:txBody>
      </p:sp>
      <p:sp>
        <p:nvSpPr>
          <p:cNvPr id="7" name="TextBox 6">
            <a:extLst>
              <a:ext uri="{FF2B5EF4-FFF2-40B4-BE49-F238E27FC236}">
                <a16:creationId xmlns:a16="http://schemas.microsoft.com/office/drawing/2014/main" id="{57E36E9C-6885-4270-0D0F-F18DAC11E3B7}"/>
              </a:ext>
            </a:extLst>
          </p:cNvPr>
          <p:cNvSpPr txBox="1"/>
          <p:nvPr/>
        </p:nvSpPr>
        <p:spPr>
          <a:xfrm>
            <a:off x="7720912" y="719523"/>
            <a:ext cx="4251677" cy="2092881"/>
          </a:xfrm>
          <a:prstGeom prst="rect">
            <a:avLst/>
          </a:prstGeom>
          <a:noFill/>
        </p:spPr>
        <p:txBody>
          <a:bodyPr wrap="none" rtlCol="0">
            <a:spAutoFit/>
          </a:bodyPr>
          <a:lstStyle/>
          <a:p>
            <a:r>
              <a:rPr lang="en-US" altLang="zh-CN" sz="2000" dirty="0">
                <a:solidFill>
                  <a:srgbClr val="C00000"/>
                </a:solidFill>
              </a:rPr>
              <a:t>Example:</a:t>
            </a:r>
          </a:p>
          <a:p>
            <a:r>
              <a:rPr lang="en-US" altLang="zh-CN" sz="2000" dirty="0"/>
              <a:t>markers:</a:t>
            </a:r>
            <a:r>
              <a:rPr lang="zh-CN" altLang="en-US" sz="2000" dirty="0"/>
              <a:t>  </a:t>
            </a:r>
            <a:r>
              <a:rPr lang="en-US" altLang="zh-CN" sz="2000" dirty="0"/>
              <a:t>SOX10,</a:t>
            </a:r>
            <a:r>
              <a:rPr lang="zh-CN" altLang="en-US" sz="2000" dirty="0"/>
              <a:t> </a:t>
            </a:r>
            <a:r>
              <a:rPr lang="en-US" altLang="zh-CN" sz="2000" dirty="0"/>
              <a:t>CD3,</a:t>
            </a:r>
            <a:r>
              <a:rPr lang="zh-CN" altLang="en-US" sz="2000" dirty="0"/>
              <a:t> </a:t>
            </a:r>
            <a:r>
              <a:rPr lang="en-US" altLang="zh-CN" sz="2000" dirty="0"/>
              <a:t>CD4,</a:t>
            </a:r>
            <a:r>
              <a:rPr lang="zh-CN" altLang="en-US" sz="2000" dirty="0"/>
              <a:t> </a:t>
            </a:r>
            <a:r>
              <a:rPr lang="en-US" altLang="zh-CN" sz="2000" dirty="0"/>
              <a:t>CD8,</a:t>
            </a:r>
            <a:r>
              <a:rPr lang="zh-CN" altLang="en-US" sz="2000" dirty="0"/>
              <a:t> </a:t>
            </a:r>
            <a:r>
              <a:rPr lang="en-US" altLang="zh-CN" sz="2000" dirty="0"/>
              <a:t>CD20</a:t>
            </a:r>
            <a:r>
              <a:rPr lang="zh-CN" altLang="en-US" sz="2000" dirty="0"/>
              <a:t> </a:t>
            </a:r>
            <a:endParaRPr lang="en-AU" altLang="zh-CN" sz="2000" dirty="0"/>
          </a:p>
          <a:p>
            <a:endParaRPr lang="en-US" altLang="zh-CN" sz="1000" dirty="0"/>
          </a:p>
          <a:p>
            <a:r>
              <a:rPr lang="en-US" altLang="zh-CN" sz="2000" dirty="0"/>
              <a:t>Cell_1:</a:t>
            </a:r>
            <a:r>
              <a:rPr lang="zh-CN" altLang="en-US" sz="2000" dirty="0"/>
              <a:t> </a:t>
            </a:r>
            <a:r>
              <a:rPr lang="en-US" altLang="zh-CN" sz="2000" dirty="0"/>
              <a:t>SOX10</a:t>
            </a:r>
          </a:p>
          <a:p>
            <a:r>
              <a:rPr lang="en-US" altLang="zh-CN" sz="2000" dirty="0"/>
              <a:t>Cell_2:</a:t>
            </a:r>
            <a:r>
              <a:rPr lang="zh-CN" altLang="en-US" sz="2000" dirty="0"/>
              <a:t> </a:t>
            </a:r>
            <a:r>
              <a:rPr lang="en-US" altLang="zh-CN" sz="2000" dirty="0"/>
              <a:t>CD3,CD4</a:t>
            </a:r>
          </a:p>
          <a:p>
            <a:r>
              <a:rPr lang="en-US" altLang="zh-CN" sz="2000" dirty="0"/>
              <a:t>Cell_3:</a:t>
            </a:r>
            <a:r>
              <a:rPr lang="zh-CN" altLang="en-US" sz="2000" dirty="0"/>
              <a:t> </a:t>
            </a:r>
            <a:r>
              <a:rPr lang="en-US" altLang="zh-CN" sz="2000" dirty="0"/>
              <a:t>CD3,CD8</a:t>
            </a:r>
          </a:p>
          <a:p>
            <a:r>
              <a:rPr lang="en-US" altLang="zh-CN" sz="2000" dirty="0"/>
              <a:t>Cell_4:</a:t>
            </a:r>
            <a:r>
              <a:rPr lang="zh-CN" altLang="en-US" sz="2000" dirty="0"/>
              <a:t> </a:t>
            </a:r>
            <a:r>
              <a:rPr lang="en-US" altLang="zh-CN" sz="2000" dirty="0"/>
              <a:t>SOX10,CD20</a:t>
            </a:r>
          </a:p>
        </p:txBody>
      </p:sp>
      <p:sp>
        <p:nvSpPr>
          <p:cNvPr id="8" name="TextBox 7">
            <a:extLst>
              <a:ext uri="{FF2B5EF4-FFF2-40B4-BE49-F238E27FC236}">
                <a16:creationId xmlns:a16="http://schemas.microsoft.com/office/drawing/2014/main" id="{EE010356-3A00-4DAC-2FD1-401156EB350D}"/>
              </a:ext>
            </a:extLst>
          </p:cNvPr>
          <p:cNvSpPr txBox="1"/>
          <p:nvPr/>
        </p:nvSpPr>
        <p:spPr>
          <a:xfrm>
            <a:off x="7720912" y="2804081"/>
            <a:ext cx="4055726" cy="1323439"/>
          </a:xfrm>
          <a:prstGeom prst="rect">
            <a:avLst/>
          </a:prstGeom>
          <a:noFill/>
        </p:spPr>
        <p:txBody>
          <a:bodyPr wrap="none" rtlCol="0">
            <a:spAutoFit/>
          </a:bodyPr>
          <a:lstStyle/>
          <a:p>
            <a:r>
              <a:rPr lang="en-US" altLang="zh-CN" sz="2000" dirty="0">
                <a:solidFill>
                  <a:srgbClr val="C00000"/>
                </a:solidFill>
              </a:rPr>
              <a:t>Note:</a:t>
            </a:r>
          </a:p>
          <a:p>
            <a:r>
              <a:rPr lang="en-US" altLang="zh-CN" sz="2000" dirty="0">
                <a:solidFill>
                  <a:srgbClr val="C00000"/>
                </a:solidFill>
              </a:rPr>
              <a:t>1.</a:t>
            </a:r>
            <a:r>
              <a:rPr lang="zh-CN" altLang="en-US" sz="2000" dirty="0">
                <a:solidFill>
                  <a:srgbClr val="C00000"/>
                </a:solidFill>
              </a:rPr>
              <a:t> </a:t>
            </a:r>
            <a:r>
              <a:rPr lang="en-US" altLang="zh-CN" sz="2000" dirty="0">
                <a:solidFill>
                  <a:srgbClr val="C00000"/>
                </a:solidFill>
              </a:rPr>
              <a:t>markers</a:t>
            </a:r>
            <a:r>
              <a:rPr lang="zh-CN" altLang="en-US" sz="2000" dirty="0">
                <a:solidFill>
                  <a:srgbClr val="C00000"/>
                </a:solidFill>
              </a:rPr>
              <a:t> </a:t>
            </a:r>
            <a:r>
              <a:rPr lang="en-AU" altLang="zh-CN" sz="2000" dirty="0">
                <a:solidFill>
                  <a:srgbClr val="C00000"/>
                </a:solidFill>
              </a:rPr>
              <a:t>on/off</a:t>
            </a:r>
          </a:p>
          <a:p>
            <a:r>
              <a:rPr lang="en-US" altLang="zh-CN" sz="2000" dirty="0">
                <a:solidFill>
                  <a:srgbClr val="C00000"/>
                </a:solidFill>
              </a:rPr>
              <a:t>    2.</a:t>
            </a:r>
            <a:r>
              <a:rPr lang="zh-CN" altLang="en-US" sz="2000" dirty="0">
                <a:solidFill>
                  <a:srgbClr val="C00000"/>
                </a:solidFill>
              </a:rPr>
              <a:t> </a:t>
            </a:r>
            <a:r>
              <a:rPr lang="en-US" altLang="zh-CN" sz="2000" dirty="0">
                <a:solidFill>
                  <a:srgbClr val="C00000"/>
                </a:solidFill>
              </a:rPr>
              <a:t>Strict</a:t>
            </a:r>
            <a:r>
              <a:rPr lang="zh-CN" altLang="en-US" sz="2000" dirty="0">
                <a:solidFill>
                  <a:srgbClr val="C00000"/>
                </a:solidFill>
              </a:rPr>
              <a:t> </a:t>
            </a:r>
            <a:r>
              <a:rPr lang="en-US" altLang="zh-CN" sz="2000" dirty="0">
                <a:solidFill>
                  <a:srgbClr val="C00000"/>
                </a:solidFill>
              </a:rPr>
              <a:t>syntax</a:t>
            </a:r>
            <a:r>
              <a:rPr lang="zh-CN" altLang="en-US" sz="2000" dirty="0">
                <a:solidFill>
                  <a:srgbClr val="C00000"/>
                </a:solidFill>
              </a:rPr>
              <a:t> </a:t>
            </a:r>
            <a:r>
              <a:rPr lang="en-US" altLang="zh-CN" sz="2000" dirty="0">
                <a:solidFill>
                  <a:srgbClr val="C00000"/>
                </a:solidFill>
              </a:rPr>
              <a:t>–</a:t>
            </a:r>
            <a:r>
              <a:rPr lang="zh-CN" altLang="en-US" sz="2000" dirty="0">
                <a:solidFill>
                  <a:srgbClr val="C00000"/>
                </a:solidFill>
              </a:rPr>
              <a:t> </a:t>
            </a:r>
            <a:r>
              <a:rPr lang="en-US" altLang="zh-CN" sz="2000" dirty="0">
                <a:solidFill>
                  <a:srgbClr val="C00000"/>
                </a:solidFill>
              </a:rPr>
              <a:t>comma,</a:t>
            </a:r>
            <a:r>
              <a:rPr lang="zh-CN" altLang="en-US" sz="2000" dirty="0">
                <a:solidFill>
                  <a:srgbClr val="C00000"/>
                </a:solidFill>
              </a:rPr>
              <a:t> </a:t>
            </a:r>
            <a:r>
              <a:rPr lang="en-US" altLang="zh-CN" sz="2000" dirty="0">
                <a:solidFill>
                  <a:srgbClr val="C00000"/>
                </a:solidFill>
              </a:rPr>
              <a:t>no</a:t>
            </a:r>
            <a:r>
              <a:rPr lang="zh-CN" altLang="en-US" sz="2000" dirty="0">
                <a:solidFill>
                  <a:srgbClr val="C00000"/>
                </a:solidFill>
              </a:rPr>
              <a:t> </a:t>
            </a:r>
            <a:r>
              <a:rPr lang="en-US" altLang="zh-CN" sz="2000" dirty="0">
                <a:solidFill>
                  <a:srgbClr val="C00000"/>
                </a:solidFill>
              </a:rPr>
              <a:t>space</a:t>
            </a:r>
            <a:r>
              <a:rPr lang="zh-CN" altLang="en-US" sz="2000" dirty="0">
                <a:solidFill>
                  <a:srgbClr val="C00000"/>
                </a:solidFill>
              </a:rPr>
              <a:t> </a:t>
            </a:r>
            <a:endParaRPr lang="en-AU" altLang="zh-CN" sz="2000" dirty="0">
              <a:solidFill>
                <a:srgbClr val="C00000"/>
              </a:solidFill>
            </a:endParaRPr>
          </a:p>
          <a:p>
            <a:r>
              <a:rPr lang="zh-CN" altLang="en-US" sz="2000" dirty="0">
                <a:solidFill>
                  <a:srgbClr val="C00000"/>
                </a:solidFill>
              </a:rPr>
              <a:t>         </a:t>
            </a:r>
            <a:r>
              <a:rPr lang="en-US" altLang="zh-CN" sz="2000" dirty="0">
                <a:solidFill>
                  <a:srgbClr val="C00000"/>
                </a:solidFill>
              </a:rPr>
              <a:t>3.</a:t>
            </a:r>
            <a:r>
              <a:rPr lang="zh-CN" altLang="en-US" sz="2000" dirty="0">
                <a:solidFill>
                  <a:srgbClr val="C00000"/>
                </a:solidFill>
              </a:rPr>
              <a:t> </a:t>
            </a:r>
            <a:r>
              <a:rPr lang="en-US" altLang="zh-CN" sz="2000" dirty="0">
                <a:solidFill>
                  <a:srgbClr val="C00000"/>
                </a:solidFill>
              </a:rPr>
              <a:t>The</a:t>
            </a:r>
            <a:r>
              <a:rPr lang="zh-CN" altLang="en-US" sz="2000" dirty="0">
                <a:solidFill>
                  <a:srgbClr val="C00000"/>
                </a:solidFill>
              </a:rPr>
              <a:t> </a:t>
            </a:r>
            <a:r>
              <a:rPr lang="en-US" altLang="zh-CN" sz="2000" dirty="0">
                <a:solidFill>
                  <a:srgbClr val="C00000"/>
                </a:solidFill>
              </a:rPr>
              <a:t>order</a:t>
            </a:r>
            <a:r>
              <a:rPr lang="zh-CN" altLang="en-US" sz="2000" dirty="0">
                <a:solidFill>
                  <a:srgbClr val="C00000"/>
                </a:solidFill>
              </a:rPr>
              <a:t> </a:t>
            </a:r>
            <a:r>
              <a:rPr lang="en-US" altLang="zh-CN" sz="2000" dirty="0">
                <a:solidFill>
                  <a:srgbClr val="C00000"/>
                </a:solidFill>
              </a:rPr>
              <a:t>of</a:t>
            </a:r>
            <a:r>
              <a:rPr lang="zh-CN" altLang="en-US" sz="2000" dirty="0">
                <a:solidFill>
                  <a:srgbClr val="C00000"/>
                </a:solidFill>
              </a:rPr>
              <a:t> </a:t>
            </a:r>
            <a:r>
              <a:rPr lang="en-US" altLang="zh-CN" sz="2000" dirty="0">
                <a:solidFill>
                  <a:srgbClr val="C00000"/>
                </a:solidFill>
              </a:rPr>
              <a:t>the</a:t>
            </a:r>
            <a:r>
              <a:rPr lang="zh-CN" altLang="en-US" sz="2000" dirty="0">
                <a:solidFill>
                  <a:srgbClr val="C00000"/>
                </a:solidFill>
              </a:rPr>
              <a:t> </a:t>
            </a:r>
            <a:r>
              <a:rPr lang="en-US" altLang="zh-CN" sz="2000" dirty="0">
                <a:solidFill>
                  <a:srgbClr val="C00000"/>
                </a:solidFill>
              </a:rPr>
              <a:t>markers!</a:t>
            </a:r>
          </a:p>
        </p:txBody>
      </p:sp>
    </p:spTree>
    <p:extLst>
      <p:ext uri="{BB962C8B-B14F-4D97-AF65-F5344CB8AC3E}">
        <p14:creationId xmlns:p14="http://schemas.microsoft.com/office/powerpoint/2010/main" val="27328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FDF2-81EE-8F20-022B-EC7F9B710A92}"/>
              </a:ext>
            </a:extLst>
          </p:cNvPr>
          <p:cNvSpPr>
            <a:spLocks noGrp="1"/>
          </p:cNvSpPr>
          <p:nvPr>
            <p:ph type="title"/>
          </p:nvPr>
        </p:nvSpPr>
        <p:spPr/>
        <p:txBody>
          <a:bodyPr/>
          <a:lstStyle/>
          <a:p>
            <a:r>
              <a:rPr lang="en-US" altLang="zh-CN" dirty="0"/>
              <a:t>Predict</a:t>
            </a:r>
            <a:r>
              <a:rPr lang="zh-CN" altLang="en-US" dirty="0"/>
              <a:t> </a:t>
            </a:r>
            <a:r>
              <a:rPr lang="en-US" altLang="zh-CN" dirty="0"/>
              <a:t>phenotypes</a:t>
            </a:r>
            <a:endParaRPr lang="en-US" dirty="0"/>
          </a:p>
        </p:txBody>
      </p:sp>
      <p:sp>
        <p:nvSpPr>
          <p:cNvPr id="3" name="Content Placeholder 2">
            <a:extLst>
              <a:ext uri="{FF2B5EF4-FFF2-40B4-BE49-F238E27FC236}">
                <a16:creationId xmlns:a16="http://schemas.microsoft.com/office/drawing/2014/main" id="{D4273848-7B35-0EE1-208F-CEA1C94AF3CC}"/>
              </a:ext>
            </a:extLst>
          </p:cNvPr>
          <p:cNvSpPr>
            <a:spLocks noGrp="1"/>
          </p:cNvSpPr>
          <p:nvPr>
            <p:ph idx="1"/>
          </p:nvPr>
        </p:nvSpPr>
        <p:spPr>
          <a:xfrm>
            <a:off x="838200" y="1825624"/>
            <a:ext cx="10515600" cy="4853471"/>
          </a:xfrm>
        </p:spPr>
        <p:txBody>
          <a:bodyPr>
            <a:normAutofit/>
          </a:bodyPr>
          <a:lstStyle/>
          <a:p>
            <a:r>
              <a:rPr lang="en-US" altLang="zh-CN" dirty="0"/>
              <a:t>If</a:t>
            </a:r>
            <a:r>
              <a:rPr lang="zh-CN" altLang="en-US" dirty="0"/>
              <a:t> </a:t>
            </a:r>
            <a:r>
              <a:rPr lang="en-US" altLang="zh-CN" dirty="0"/>
              <a:t>the</a:t>
            </a:r>
            <a:r>
              <a:rPr lang="zh-CN" altLang="en-US" dirty="0"/>
              <a:t> </a:t>
            </a:r>
            <a:r>
              <a:rPr lang="en-US" altLang="zh-CN" dirty="0"/>
              <a:t>data</a:t>
            </a:r>
            <a:r>
              <a:rPr lang="zh-CN" altLang="en-US" dirty="0"/>
              <a:t> </a:t>
            </a:r>
            <a:r>
              <a:rPr lang="en-US" altLang="zh-CN" dirty="0"/>
              <a:t>doesn’t</a:t>
            </a:r>
            <a:r>
              <a:rPr lang="zh-CN" altLang="en-US" dirty="0"/>
              <a:t> </a:t>
            </a:r>
            <a:r>
              <a:rPr lang="en-US" altLang="zh-CN" dirty="0"/>
              <a:t>come</a:t>
            </a:r>
            <a:r>
              <a:rPr lang="zh-CN" altLang="en-US" dirty="0"/>
              <a:t> </a:t>
            </a:r>
            <a:r>
              <a:rPr lang="en-US" altLang="zh-CN" dirty="0"/>
              <a:t>with</a:t>
            </a:r>
            <a:r>
              <a:rPr lang="zh-CN" altLang="en-US" dirty="0"/>
              <a:t> </a:t>
            </a:r>
            <a:r>
              <a:rPr lang="en-US" altLang="zh-CN" dirty="0"/>
              <a:t>phenotypes</a:t>
            </a:r>
          </a:p>
          <a:p>
            <a:pPr lvl="1"/>
            <a:r>
              <a:rPr lang="en-US" altLang="zh-CN" dirty="0" err="1"/>
              <a:t>predict_phenotypes</a:t>
            </a:r>
            <a:r>
              <a:rPr lang="en-US" altLang="zh-CN" dirty="0"/>
              <a:t>(</a:t>
            </a:r>
            <a:r>
              <a:rPr lang="en-AU" dirty="0" err="1"/>
              <a:t>spe_object</a:t>
            </a:r>
            <a:r>
              <a:rPr lang="en-AU" dirty="0">
                <a:solidFill>
                  <a:srgbClr val="999999"/>
                </a:solidFill>
                <a:effectLst/>
              </a:rPr>
              <a:t>,</a:t>
            </a:r>
            <a:r>
              <a:rPr lang="en-AU" dirty="0"/>
              <a:t> </a:t>
            </a:r>
          </a:p>
          <a:p>
            <a:pPr marL="457200" lvl="1" indent="0">
              <a:buNone/>
            </a:pPr>
            <a:r>
              <a:rPr lang="zh-CN" altLang="en-US" dirty="0"/>
              <a:t>                                         </a:t>
            </a:r>
            <a:r>
              <a:rPr lang="en-AU" dirty="0"/>
              <a:t>thresholds </a:t>
            </a:r>
            <a:r>
              <a:rPr lang="en-AU" dirty="0">
                <a:solidFill>
                  <a:srgbClr val="9A6E3A"/>
                </a:solidFill>
                <a:effectLst/>
              </a:rPr>
              <a:t>=</a:t>
            </a:r>
            <a:r>
              <a:rPr lang="en-AU" dirty="0"/>
              <a:t> </a:t>
            </a:r>
            <a:r>
              <a:rPr lang="en-AU" dirty="0">
                <a:solidFill>
                  <a:srgbClr val="0077AA"/>
                </a:solidFill>
                <a:effectLst/>
              </a:rPr>
              <a:t>NULL</a:t>
            </a:r>
            <a:r>
              <a:rPr lang="en-AU" dirty="0">
                <a:solidFill>
                  <a:srgbClr val="999999"/>
                </a:solidFill>
                <a:effectLst/>
              </a:rPr>
              <a:t>,</a:t>
            </a:r>
            <a:r>
              <a:rPr lang="en-AU" dirty="0"/>
              <a:t> </a:t>
            </a:r>
          </a:p>
          <a:p>
            <a:pPr marL="457200" lvl="1" indent="0">
              <a:buNone/>
            </a:pPr>
            <a:r>
              <a:rPr lang="zh-CN" altLang="en-US" dirty="0"/>
              <a:t>                                         </a:t>
            </a:r>
            <a:r>
              <a:rPr lang="en-AU" dirty="0" err="1"/>
              <a:t>tumour_marker</a:t>
            </a:r>
            <a:r>
              <a:rPr lang="zh-CN" altLang="en-US" dirty="0"/>
              <a:t> </a:t>
            </a:r>
            <a:r>
              <a:rPr lang="en-US" altLang="zh-CN" dirty="0"/>
              <a:t>=</a:t>
            </a:r>
            <a:r>
              <a:rPr lang="zh-CN" altLang="en-US" dirty="0"/>
              <a:t> </a:t>
            </a:r>
            <a:r>
              <a:rPr lang="en-US" altLang="zh-CN" dirty="0"/>
              <a:t>“SOX10”</a:t>
            </a:r>
            <a:r>
              <a:rPr lang="en-AU" dirty="0">
                <a:solidFill>
                  <a:srgbClr val="999999"/>
                </a:solidFill>
                <a:effectLst/>
              </a:rPr>
              <a:t>,</a:t>
            </a:r>
            <a:r>
              <a:rPr lang="en-AU" dirty="0"/>
              <a:t> </a:t>
            </a:r>
          </a:p>
          <a:p>
            <a:pPr marL="457200" lvl="1" indent="0">
              <a:buNone/>
            </a:pPr>
            <a:r>
              <a:rPr lang="zh-CN" altLang="en-US" dirty="0"/>
              <a:t>                                         </a:t>
            </a:r>
            <a:r>
              <a:rPr lang="en-AU" dirty="0" err="1"/>
              <a:t>baseline_markers</a:t>
            </a:r>
            <a:r>
              <a:rPr lang="zh-CN" altLang="en-US" dirty="0"/>
              <a:t> </a:t>
            </a:r>
            <a:r>
              <a:rPr lang="en-US" altLang="zh-CN" dirty="0"/>
              <a:t>=</a:t>
            </a:r>
            <a:r>
              <a:rPr lang="zh-CN" altLang="en-US" dirty="0"/>
              <a:t> </a:t>
            </a:r>
            <a:r>
              <a:rPr lang="en-US" altLang="zh-CN" dirty="0"/>
              <a:t>c(“CD3”,</a:t>
            </a:r>
            <a:r>
              <a:rPr lang="zh-CN" altLang="en-US" dirty="0"/>
              <a:t> </a:t>
            </a:r>
            <a:r>
              <a:rPr lang="en-US" altLang="zh-CN" dirty="0"/>
              <a:t>“CD4”,</a:t>
            </a:r>
            <a:r>
              <a:rPr lang="zh-CN" altLang="en-US" dirty="0"/>
              <a:t> </a:t>
            </a:r>
            <a:r>
              <a:rPr lang="en-US" altLang="zh-CN" dirty="0"/>
              <a:t>“CD8”,”CD20”)</a:t>
            </a:r>
            <a:r>
              <a:rPr lang="en-AU" dirty="0">
                <a:solidFill>
                  <a:srgbClr val="999999"/>
                </a:solidFill>
                <a:effectLst/>
              </a:rPr>
              <a:t>,</a:t>
            </a:r>
            <a:r>
              <a:rPr lang="en-AU" dirty="0"/>
              <a:t> </a:t>
            </a:r>
          </a:p>
          <a:p>
            <a:pPr marL="457200" lvl="1" indent="0">
              <a:buNone/>
            </a:pPr>
            <a:r>
              <a:rPr lang="zh-CN" altLang="en-US" dirty="0"/>
              <a:t>                                         </a:t>
            </a:r>
            <a:r>
              <a:rPr lang="en-AU" dirty="0" err="1"/>
              <a:t>nuclear_marker</a:t>
            </a:r>
            <a:r>
              <a:rPr lang="en-AU" dirty="0"/>
              <a:t> </a:t>
            </a:r>
            <a:r>
              <a:rPr lang="en-AU" dirty="0">
                <a:solidFill>
                  <a:srgbClr val="9A6E3A"/>
                </a:solidFill>
                <a:effectLst/>
              </a:rPr>
              <a:t>=</a:t>
            </a:r>
            <a:r>
              <a:rPr lang="en-AU" dirty="0"/>
              <a:t> </a:t>
            </a:r>
            <a:r>
              <a:rPr lang="en-AU" dirty="0">
                <a:solidFill>
                  <a:srgbClr val="0077AA"/>
                </a:solidFill>
                <a:effectLst/>
              </a:rPr>
              <a:t>NULL</a:t>
            </a:r>
            <a:r>
              <a:rPr lang="en-AU" dirty="0">
                <a:solidFill>
                  <a:srgbClr val="999999"/>
                </a:solidFill>
                <a:effectLst/>
              </a:rPr>
              <a:t>,</a:t>
            </a:r>
            <a:r>
              <a:rPr lang="en-AU" dirty="0"/>
              <a:t> </a:t>
            </a:r>
          </a:p>
          <a:p>
            <a:pPr marL="457200" lvl="1" indent="0">
              <a:buNone/>
            </a:pPr>
            <a:r>
              <a:rPr lang="zh-CN" altLang="en-US" dirty="0"/>
              <a:t>                                         </a:t>
            </a:r>
            <a:r>
              <a:rPr lang="en-AU" dirty="0" err="1"/>
              <a:t>reference_phenotypes</a:t>
            </a:r>
            <a:r>
              <a:rPr lang="en-AU" dirty="0"/>
              <a:t> </a:t>
            </a:r>
            <a:r>
              <a:rPr lang="en-AU" dirty="0">
                <a:solidFill>
                  <a:srgbClr val="9A6E3A"/>
                </a:solidFill>
                <a:effectLst/>
              </a:rPr>
              <a:t>=</a:t>
            </a:r>
            <a:r>
              <a:rPr lang="en-AU" dirty="0"/>
              <a:t> </a:t>
            </a:r>
            <a:r>
              <a:rPr lang="en-AU" dirty="0">
                <a:solidFill>
                  <a:srgbClr val="990055"/>
                </a:solidFill>
                <a:effectLst/>
              </a:rPr>
              <a:t>FALSE</a:t>
            </a:r>
            <a:r>
              <a:rPr lang="en-AU" dirty="0">
                <a:solidFill>
                  <a:srgbClr val="999999"/>
                </a:solidFill>
                <a:effectLst/>
              </a:rPr>
              <a:t>,</a:t>
            </a:r>
            <a:r>
              <a:rPr lang="en-AU" dirty="0"/>
              <a:t> </a:t>
            </a:r>
          </a:p>
          <a:p>
            <a:pPr marL="457200" lvl="1" indent="0">
              <a:buNone/>
            </a:pPr>
            <a:r>
              <a:rPr lang="zh-CN" altLang="en-US" dirty="0"/>
              <a:t>                                         </a:t>
            </a:r>
            <a:r>
              <a:rPr lang="en-AU" dirty="0" err="1"/>
              <a:t>markers_to_phenotype</a:t>
            </a:r>
            <a:r>
              <a:rPr lang="en-AU" dirty="0"/>
              <a:t> </a:t>
            </a:r>
            <a:r>
              <a:rPr lang="en-AU" dirty="0">
                <a:solidFill>
                  <a:srgbClr val="9A6E3A"/>
                </a:solidFill>
                <a:effectLst/>
              </a:rPr>
              <a:t>=</a:t>
            </a:r>
            <a:r>
              <a:rPr lang="en-AU" dirty="0"/>
              <a:t> </a:t>
            </a:r>
            <a:r>
              <a:rPr lang="en-AU" dirty="0">
                <a:solidFill>
                  <a:srgbClr val="0077AA"/>
                </a:solidFill>
                <a:effectLst/>
              </a:rPr>
              <a:t>NULL</a:t>
            </a:r>
            <a:r>
              <a:rPr lang="en-AU" dirty="0">
                <a:solidFill>
                  <a:srgbClr val="999999"/>
                </a:solidFill>
                <a:effectLst/>
              </a:rPr>
              <a:t>,</a:t>
            </a:r>
            <a:r>
              <a:rPr lang="en-AU" dirty="0"/>
              <a:t> </a:t>
            </a:r>
          </a:p>
          <a:p>
            <a:pPr marL="457200" lvl="1" indent="0">
              <a:buNone/>
            </a:pPr>
            <a:r>
              <a:rPr lang="zh-CN" altLang="en-US" dirty="0"/>
              <a:t>                                         </a:t>
            </a:r>
            <a:r>
              <a:rPr lang="en-AU" dirty="0" err="1"/>
              <a:t>plot_distribution</a:t>
            </a:r>
            <a:r>
              <a:rPr lang="en-AU" dirty="0"/>
              <a:t> </a:t>
            </a:r>
            <a:r>
              <a:rPr lang="en-AU" dirty="0">
                <a:solidFill>
                  <a:srgbClr val="9A6E3A"/>
                </a:solidFill>
                <a:effectLst/>
              </a:rPr>
              <a:t>=</a:t>
            </a:r>
            <a:r>
              <a:rPr lang="en-AU" dirty="0"/>
              <a:t> </a:t>
            </a:r>
            <a:r>
              <a:rPr lang="en-AU" dirty="0">
                <a:solidFill>
                  <a:srgbClr val="990055"/>
                </a:solidFill>
                <a:effectLst/>
              </a:rPr>
              <a:t>TRUE</a:t>
            </a:r>
            <a:r>
              <a:rPr lang="en-US" altLang="zh-CN" dirty="0"/>
              <a:t>)</a:t>
            </a:r>
          </a:p>
          <a:p>
            <a:pPr lvl="1"/>
            <a:r>
              <a:rPr lang="en-US" altLang="zh-CN" dirty="0"/>
              <a:t>The</a:t>
            </a:r>
            <a:r>
              <a:rPr lang="zh-CN" altLang="en-US" dirty="0"/>
              <a:t> </a:t>
            </a:r>
            <a:r>
              <a:rPr lang="en-US" altLang="zh-CN" dirty="0"/>
              <a:t>returned</a:t>
            </a:r>
            <a:r>
              <a:rPr lang="zh-CN" altLang="en-US" dirty="0"/>
              <a:t> </a:t>
            </a:r>
            <a:r>
              <a:rPr lang="en-US" altLang="zh-CN" dirty="0"/>
              <a:t>SPE</a:t>
            </a:r>
            <a:r>
              <a:rPr lang="zh-CN" altLang="en-US" dirty="0"/>
              <a:t> </a:t>
            </a:r>
            <a:r>
              <a:rPr lang="en-US" altLang="zh-CN" dirty="0"/>
              <a:t>object</a:t>
            </a:r>
            <a:r>
              <a:rPr lang="zh-CN" altLang="en-US" dirty="0"/>
              <a:t> </a:t>
            </a:r>
            <a:r>
              <a:rPr lang="en-US" altLang="zh-CN" dirty="0"/>
              <a:t>will</a:t>
            </a:r>
            <a:r>
              <a:rPr lang="zh-CN" altLang="en-US" dirty="0"/>
              <a:t> </a:t>
            </a:r>
            <a:r>
              <a:rPr lang="en-US" altLang="zh-CN" dirty="0"/>
              <a:t>have</a:t>
            </a:r>
            <a:r>
              <a:rPr lang="zh-CN" altLang="en-US" dirty="0"/>
              <a:t> </a:t>
            </a:r>
            <a:r>
              <a:rPr lang="en-US" altLang="zh-CN" dirty="0"/>
              <a:t>a</a:t>
            </a:r>
            <a:r>
              <a:rPr lang="zh-CN" altLang="en-US" dirty="0"/>
              <a:t> </a:t>
            </a:r>
            <a:r>
              <a:rPr lang="en-US" altLang="zh-CN" dirty="0"/>
              <a:t>new</a:t>
            </a:r>
            <a:r>
              <a:rPr lang="zh-CN" altLang="en-US" dirty="0"/>
              <a:t> </a:t>
            </a:r>
            <a:r>
              <a:rPr lang="en-US" altLang="zh-CN" dirty="0"/>
              <a:t>column</a:t>
            </a:r>
            <a:r>
              <a:rPr lang="zh-CN" altLang="en-US" dirty="0"/>
              <a:t> </a:t>
            </a:r>
            <a:r>
              <a:rPr lang="en-US" altLang="zh-CN" dirty="0">
                <a:solidFill>
                  <a:srgbClr val="C00000"/>
                </a:solidFill>
              </a:rPr>
              <a:t>$Phenotype</a:t>
            </a:r>
          </a:p>
          <a:p>
            <a:pPr lvl="1"/>
            <a:r>
              <a:rPr lang="en-US" altLang="zh-CN" dirty="0"/>
              <a:t>Following</a:t>
            </a:r>
            <a:r>
              <a:rPr lang="zh-CN" altLang="en-US" dirty="0"/>
              <a:t> </a:t>
            </a:r>
            <a:r>
              <a:rPr lang="en-US" altLang="zh-CN" dirty="0"/>
              <a:t>the</a:t>
            </a:r>
            <a:r>
              <a:rPr lang="zh-CN" altLang="en-US" dirty="0"/>
              <a:t> </a:t>
            </a:r>
            <a:r>
              <a:rPr lang="en-US" altLang="zh-CN" dirty="0"/>
              <a:t>same</a:t>
            </a:r>
            <a:r>
              <a:rPr lang="zh-CN" altLang="en-US" dirty="0"/>
              <a:t> </a:t>
            </a:r>
            <a:r>
              <a:rPr lang="en-US" altLang="zh-CN" dirty="0"/>
              <a:t>nomenclature</a:t>
            </a:r>
          </a:p>
          <a:p>
            <a:pPr lvl="1"/>
            <a:r>
              <a:rPr lang="en-US" dirty="0"/>
              <a:t>Plot the density with threshold by `</a:t>
            </a:r>
            <a:r>
              <a:rPr lang="en-US" dirty="0" err="1"/>
              <a:t>plot_distribution</a:t>
            </a:r>
            <a:r>
              <a:rPr lang="en-US" dirty="0"/>
              <a:t>=TRUE`</a:t>
            </a:r>
          </a:p>
        </p:txBody>
      </p:sp>
    </p:spTree>
    <p:extLst>
      <p:ext uri="{BB962C8B-B14F-4D97-AF65-F5344CB8AC3E}">
        <p14:creationId xmlns:p14="http://schemas.microsoft.com/office/powerpoint/2010/main" val="248881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4A5F3-759C-80CA-3A70-2A6613F565D3}"/>
              </a:ext>
            </a:extLst>
          </p:cNvPr>
          <p:cNvSpPr>
            <a:spLocks noGrp="1"/>
          </p:cNvSpPr>
          <p:nvPr>
            <p:ph type="title"/>
          </p:nvPr>
        </p:nvSpPr>
        <p:spPr/>
        <p:txBody>
          <a:bodyPr/>
          <a:lstStyle/>
          <a:p>
            <a:r>
              <a:rPr lang="en-US" altLang="zh-CN" dirty="0"/>
              <a:t>Inspect</a:t>
            </a:r>
            <a:r>
              <a:rPr lang="zh-CN" altLang="en-US" dirty="0"/>
              <a:t> </a:t>
            </a:r>
            <a:r>
              <a:rPr lang="en-US" altLang="zh-CN" dirty="0"/>
              <a:t>the</a:t>
            </a:r>
            <a:r>
              <a:rPr lang="zh-CN" altLang="en-US" dirty="0"/>
              <a:t> </a:t>
            </a:r>
            <a:r>
              <a:rPr lang="en-US" altLang="zh-CN" dirty="0"/>
              <a:t>SPE</a:t>
            </a:r>
            <a:r>
              <a:rPr lang="zh-CN" altLang="en-US" dirty="0"/>
              <a:t> </a:t>
            </a:r>
            <a:r>
              <a:rPr lang="en-US" altLang="zh-CN" dirty="0"/>
              <a:t>object</a:t>
            </a:r>
            <a:endParaRPr lang="en-US" dirty="0"/>
          </a:p>
        </p:txBody>
      </p:sp>
      <p:sp>
        <p:nvSpPr>
          <p:cNvPr id="3" name="Content Placeholder 2">
            <a:extLst>
              <a:ext uri="{FF2B5EF4-FFF2-40B4-BE49-F238E27FC236}">
                <a16:creationId xmlns:a16="http://schemas.microsoft.com/office/drawing/2014/main" id="{D7933392-6EBE-5241-588C-AFD63A8B8475}"/>
              </a:ext>
            </a:extLst>
          </p:cNvPr>
          <p:cNvSpPr>
            <a:spLocks noGrp="1"/>
          </p:cNvSpPr>
          <p:nvPr>
            <p:ph idx="1"/>
          </p:nvPr>
        </p:nvSpPr>
        <p:spPr/>
        <p:txBody>
          <a:bodyPr>
            <a:normAutofit/>
          </a:bodyPr>
          <a:lstStyle/>
          <a:p>
            <a:r>
              <a:rPr lang="en-US" dirty="0"/>
              <a:t>Access phenotype as a column (with $)</a:t>
            </a:r>
          </a:p>
          <a:p>
            <a:pPr lvl="1"/>
            <a:r>
              <a:rPr lang="en-US" dirty="0"/>
              <a:t>unique(</a:t>
            </a:r>
            <a:r>
              <a:rPr lang="en-US" altLang="zh-CN" dirty="0" err="1"/>
              <a:t>spe</a:t>
            </a:r>
            <a:r>
              <a:rPr lang="en-US" dirty="0" err="1"/>
              <a:t>$Phenotype</a:t>
            </a:r>
            <a:r>
              <a:rPr lang="en-US" dirty="0"/>
              <a:t>)</a:t>
            </a:r>
          </a:p>
          <a:p>
            <a:r>
              <a:rPr lang="en-US" dirty="0"/>
              <a:t>Access marker intensities with the helper function 'assay'</a:t>
            </a:r>
          </a:p>
          <a:p>
            <a:pPr lvl="1"/>
            <a:r>
              <a:rPr lang="en-US" dirty="0"/>
              <a:t>assay(</a:t>
            </a:r>
            <a:r>
              <a:rPr lang="en-US" altLang="zh-CN" dirty="0" err="1"/>
              <a:t>spe</a:t>
            </a:r>
            <a:r>
              <a:rPr lang="en-US" dirty="0"/>
              <a:t>)</a:t>
            </a:r>
          </a:p>
          <a:p>
            <a:pPr lvl="1"/>
            <a:r>
              <a:rPr lang="en-US" dirty="0"/>
              <a:t>What is the dimension of the intensity matrix of this object?</a:t>
            </a:r>
          </a:p>
          <a:p>
            <a:pPr lvl="2"/>
            <a:r>
              <a:rPr lang="en-US" dirty="0"/>
              <a:t>dim(assay(</a:t>
            </a:r>
            <a:r>
              <a:rPr lang="en-US" altLang="zh-CN" dirty="0" err="1"/>
              <a:t>spe</a:t>
            </a:r>
            <a:r>
              <a:rPr lang="en-US" dirty="0"/>
              <a:t>))</a:t>
            </a:r>
          </a:p>
          <a:p>
            <a:r>
              <a:rPr lang="en-US" dirty="0"/>
              <a:t>Access coordinates with the helper function '</a:t>
            </a:r>
            <a:r>
              <a:rPr lang="en-US" dirty="0" err="1"/>
              <a:t>spatialCoords</a:t>
            </a:r>
            <a:r>
              <a:rPr lang="en-US" dirty="0"/>
              <a:t>'</a:t>
            </a:r>
          </a:p>
          <a:p>
            <a:pPr lvl="1"/>
            <a:r>
              <a:rPr lang="en-US" dirty="0" err="1"/>
              <a:t>spatialCoords</a:t>
            </a:r>
            <a:r>
              <a:rPr lang="en-US" dirty="0"/>
              <a:t>(</a:t>
            </a:r>
            <a:r>
              <a:rPr lang="en-US" altLang="zh-CN" dirty="0" err="1"/>
              <a:t>spe</a:t>
            </a:r>
            <a:r>
              <a:rPr lang="en-US" dirty="0"/>
              <a:t>)</a:t>
            </a:r>
          </a:p>
        </p:txBody>
      </p:sp>
    </p:spTree>
    <p:extLst>
      <p:ext uri="{BB962C8B-B14F-4D97-AF65-F5344CB8AC3E}">
        <p14:creationId xmlns:p14="http://schemas.microsoft.com/office/powerpoint/2010/main" val="11504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6A011-09B6-AD03-05E9-3E77BFC3A3DB}"/>
              </a:ext>
            </a:extLst>
          </p:cNvPr>
          <p:cNvSpPr>
            <a:spLocks noGrp="1"/>
          </p:cNvSpPr>
          <p:nvPr>
            <p:ph type="title"/>
          </p:nvPr>
        </p:nvSpPr>
        <p:spPr/>
        <p:txBody>
          <a:bodyPr/>
          <a:lstStyle/>
          <a:p>
            <a:r>
              <a:rPr lang="en-US" altLang="zh-CN" dirty="0"/>
              <a:t>Define</a:t>
            </a:r>
            <a:r>
              <a:rPr lang="zh-CN" altLang="en-US" dirty="0"/>
              <a:t> </a:t>
            </a:r>
            <a:r>
              <a:rPr lang="en-US" altLang="zh-CN" dirty="0"/>
              <a:t>cell</a:t>
            </a:r>
            <a:r>
              <a:rPr lang="zh-CN" altLang="en-US" dirty="0"/>
              <a:t> </a:t>
            </a:r>
            <a:r>
              <a:rPr lang="en-US" altLang="zh-CN" dirty="0"/>
              <a:t>types</a:t>
            </a:r>
            <a:endParaRPr lang="en-US" dirty="0"/>
          </a:p>
        </p:txBody>
      </p:sp>
      <p:sp>
        <p:nvSpPr>
          <p:cNvPr id="3" name="Content Placeholder 2">
            <a:extLst>
              <a:ext uri="{FF2B5EF4-FFF2-40B4-BE49-F238E27FC236}">
                <a16:creationId xmlns:a16="http://schemas.microsoft.com/office/drawing/2014/main" id="{04E409B3-8326-E5E7-46C5-018800D1EA49}"/>
              </a:ext>
            </a:extLst>
          </p:cNvPr>
          <p:cNvSpPr>
            <a:spLocks noGrp="1"/>
          </p:cNvSpPr>
          <p:nvPr>
            <p:ph idx="1"/>
          </p:nvPr>
        </p:nvSpPr>
        <p:spPr/>
        <p:txBody>
          <a:bodyPr/>
          <a:lstStyle/>
          <a:p>
            <a:r>
              <a:rPr lang="en-US" altLang="zh-CN" dirty="0"/>
              <a:t>Cell</a:t>
            </a:r>
            <a:r>
              <a:rPr lang="zh-CN" altLang="en-US" dirty="0"/>
              <a:t> </a:t>
            </a:r>
            <a:r>
              <a:rPr lang="en-US" altLang="zh-CN" dirty="0"/>
              <a:t>types</a:t>
            </a:r>
            <a:r>
              <a:rPr lang="zh-CN" altLang="en-US" dirty="0"/>
              <a:t> </a:t>
            </a:r>
            <a:r>
              <a:rPr lang="en-US" altLang="zh-CN" dirty="0"/>
              <a:t>are</a:t>
            </a:r>
            <a:r>
              <a:rPr lang="zh-CN" altLang="en-US" dirty="0"/>
              <a:t> </a:t>
            </a:r>
            <a:r>
              <a:rPr lang="en-US" altLang="zh-CN" dirty="0"/>
              <a:t>defined</a:t>
            </a:r>
            <a:r>
              <a:rPr lang="zh-CN" altLang="en-US" dirty="0"/>
              <a:t> </a:t>
            </a:r>
            <a:r>
              <a:rPr lang="en-US" altLang="zh-CN" dirty="0"/>
              <a:t>based</a:t>
            </a:r>
            <a:r>
              <a:rPr lang="zh-CN" altLang="en-US" dirty="0"/>
              <a:t> </a:t>
            </a:r>
            <a:r>
              <a:rPr lang="en-US" altLang="zh-CN" dirty="0"/>
              <a:t>on</a:t>
            </a:r>
            <a:r>
              <a:rPr lang="zh-CN" altLang="en-US" dirty="0"/>
              <a:t> </a:t>
            </a:r>
            <a:r>
              <a:rPr lang="en-US" altLang="zh-CN" dirty="0"/>
              <a:t>phenotypes</a:t>
            </a:r>
          </a:p>
          <a:p>
            <a:r>
              <a:rPr lang="en-US" altLang="zh-CN" dirty="0"/>
              <a:t>Example:</a:t>
            </a:r>
          </a:p>
          <a:p>
            <a:pPr lvl="1"/>
            <a:r>
              <a:rPr lang="en-US" altLang="zh-CN" dirty="0"/>
              <a:t>Tumor</a:t>
            </a:r>
            <a:r>
              <a:rPr lang="zh-CN" altLang="en-US" dirty="0"/>
              <a:t> </a:t>
            </a:r>
            <a:r>
              <a:rPr lang="en-US" altLang="zh-CN" dirty="0"/>
              <a:t>cells:</a:t>
            </a:r>
            <a:r>
              <a:rPr lang="zh-CN" altLang="en-US" dirty="0"/>
              <a:t> </a:t>
            </a:r>
            <a:r>
              <a:rPr lang="en-US" altLang="zh-CN" dirty="0"/>
              <a:t>SOX10</a:t>
            </a:r>
          </a:p>
          <a:p>
            <a:pPr lvl="1"/>
            <a:r>
              <a:rPr lang="en-US" altLang="zh-CN" dirty="0"/>
              <a:t>Cytotoxic</a:t>
            </a:r>
            <a:r>
              <a:rPr lang="zh-CN" altLang="en-US" dirty="0"/>
              <a:t> </a:t>
            </a:r>
            <a:r>
              <a:rPr lang="en-US" altLang="zh-CN" dirty="0"/>
              <a:t>T</a:t>
            </a:r>
            <a:r>
              <a:rPr lang="zh-CN" altLang="en-US" dirty="0"/>
              <a:t> </a:t>
            </a:r>
            <a:r>
              <a:rPr lang="en-US" altLang="zh-CN" dirty="0"/>
              <a:t>cells:</a:t>
            </a:r>
            <a:r>
              <a:rPr lang="zh-CN" altLang="en-US" dirty="0"/>
              <a:t> </a:t>
            </a:r>
            <a:r>
              <a:rPr lang="en-US" altLang="zh-CN" dirty="0"/>
              <a:t>CD3,CD8</a:t>
            </a:r>
          </a:p>
          <a:p>
            <a:r>
              <a:rPr lang="en-US" dirty="0"/>
              <a:t>F</a:t>
            </a:r>
            <a:r>
              <a:rPr lang="en-US" altLang="zh-CN" dirty="0"/>
              <a:t>o</a:t>
            </a:r>
            <a:r>
              <a:rPr lang="en-US" dirty="0"/>
              <a:t>llow</a:t>
            </a:r>
            <a:r>
              <a:rPr lang="zh-CN" altLang="en-US" dirty="0"/>
              <a:t> </a:t>
            </a:r>
            <a:r>
              <a:rPr lang="en-US" altLang="zh-CN" dirty="0"/>
              <a:t>the</a:t>
            </a:r>
            <a:r>
              <a:rPr lang="zh-CN" altLang="en-US" dirty="0"/>
              <a:t> </a:t>
            </a:r>
            <a:r>
              <a:rPr lang="en-US" altLang="zh-CN" dirty="0"/>
              <a:t>nomenclature</a:t>
            </a:r>
          </a:p>
          <a:p>
            <a:pPr lvl="1"/>
            <a:r>
              <a:rPr lang="en-US" altLang="zh-CN" dirty="0"/>
              <a:t>The</a:t>
            </a:r>
            <a:r>
              <a:rPr lang="zh-CN" altLang="en-US" dirty="0"/>
              <a:t> </a:t>
            </a:r>
            <a:r>
              <a:rPr lang="en-US" altLang="zh-CN" dirty="0"/>
              <a:t>order</a:t>
            </a:r>
            <a:r>
              <a:rPr lang="zh-CN" altLang="en-US" dirty="0"/>
              <a:t> </a:t>
            </a:r>
            <a:r>
              <a:rPr lang="en-US" altLang="zh-CN" dirty="0"/>
              <a:t>of</a:t>
            </a:r>
            <a:r>
              <a:rPr lang="zh-CN" altLang="en-US" dirty="0"/>
              <a:t> </a:t>
            </a:r>
            <a:r>
              <a:rPr lang="en-US" altLang="zh-CN" dirty="0"/>
              <a:t>the</a:t>
            </a:r>
            <a:r>
              <a:rPr lang="zh-CN" altLang="en-US" dirty="0"/>
              <a:t> </a:t>
            </a:r>
            <a:r>
              <a:rPr lang="en-US" altLang="zh-CN" dirty="0"/>
              <a:t>markers</a:t>
            </a:r>
          </a:p>
          <a:p>
            <a:r>
              <a:rPr lang="en-US" altLang="zh-CN" dirty="0"/>
              <a:t>Several</a:t>
            </a:r>
            <a:r>
              <a:rPr lang="zh-CN" altLang="en-US" dirty="0"/>
              <a:t> </a:t>
            </a:r>
            <a:r>
              <a:rPr lang="en-US" altLang="zh-CN" dirty="0"/>
              <a:t>combinations</a:t>
            </a:r>
            <a:r>
              <a:rPr lang="zh-CN" altLang="en-US" dirty="0"/>
              <a:t> </a:t>
            </a:r>
            <a:r>
              <a:rPr lang="en-US" altLang="zh-CN" dirty="0"/>
              <a:t>of</a:t>
            </a:r>
            <a:r>
              <a:rPr lang="zh-CN" altLang="en-US" dirty="0"/>
              <a:t> </a:t>
            </a:r>
            <a:r>
              <a:rPr lang="en-US" altLang="zh-CN" dirty="0"/>
              <a:t>markers</a:t>
            </a:r>
            <a:r>
              <a:rPr lang="zh-CN" altLang="en-US" dirty="0"/>
              <a:t> </a:t>
            </a:r>
            <a:r>
              <a:rPr lang="en-US" altLang="zh-CN" dirty="0"/>
              <a:t>can</a:t>
            </a:r>
            <a:r>
              <a:rPr lang="zh-CN" altLang="en-US" dirty="0"/>
              <a:t> </a:t>
            </a:r>
            <a:r>
              <a:rPr lang="en-US" altLang="zh-CN" dirty="0"/>
              <a:t>define</a:t>
            </a:r>
            <a:r>
              <a:rPr lang="zh-CN" altLang="en-US" dirty="0"/>
              <a:t> </a:t>
            </a:r>
            <a:r>
              <a:rPr lang="en-US" altLang="zh-CN" dirty="0"/>
              <a:t>the</a:t>
            </a:r>
            <a:r>
              <a:rPr lang="zh-CN" altLang="en-US" dirty="0"/>
              <a:t> </a:t>
            </a:r>
            <a:r>
              <a:rPr lang="en-US" altLang="zh-CN" dirty="0"/>
              <a:t>same</a:t>
            </a:r>
            <a:r>
              <a:rPr lang="zh-CN" altLang="en-US" dirty="0"/>
              <a:t> </a:t>
            </a:r>
            <a:r>
              <a:rPr lang="en-US" altLang="zh-CN" dirty="0"/>
              <a:t>cell</a:t>
            </a:r>
            <a:r>
              <a:rPr lang="zh-CN" altLang="en-US" dirty="0"/>
              <a:t> </a:t>
            </a:r>
            <a:r>
              <a:rPr lang="en-US" altLang="zh-CN" dirty="0"/>
              <a:t>type</a:t>
            </a:r>
          </a:p>
          <a:p>
            <a:pPr lvl="1"/>
            <a:r>
              <a:rPr lang="en-US" altLang="zh-CN" b="0" i="0" dirty="0">
                <a:solidFill>
                  <a:srgbClr val="222222"/>
                </a:solidFill>
                <a:effectLst/>
                <a:latin typeface="Harding"/>
              </a:rPr>
              <a:t>CD68</a:t>
            </a:r>
            <a:r>
              <a:rPr lang="zh-CN" altLang="en-US" b="0" i="0" dirty="0">
                <a:solidFill>
                  <a:srgbClr val="222222"/>
                </a:solidFill>
                <a:effectLst/>
                <a:latin typeface="Harding"/>
              </a:rPr>
              <a:t> </a:t>
            </a:r>
            <a:r>
              <a:rPr lang="en-US" altLang="zh-CN" dirty="0">
                <a:solidFill>
                  <a:srgbClr val="222222"/>
                </a:solidFill>
                <a:latin typeface="Harding"/>
              </a:rPr>
              <a:t>=&gt;</a:t>
            </a:r>
            <a:r>
              <a:rPr lang="zh-CN" altLang="en-US" dirty="0">
                <a:solidFill>
                  <a:srgbClr val="222222"/>
                </a:solidFill>
                <a:latin typeface="Harding"/>
              </a:rPr>
              <a:t> </a:t>
            </a:r>
            <a:r>
              <a:rPr lang="en-AU" b="0" i="0" dirty="0">
                <a:solidFill>
                  <a:srgbClr val="222222"/>
                </a:solidFill>
                <a:effectLst/>
                <a:latin typeface="Harding"/>
              </a:rPr>
              <a:t>macrophages</a:t>
            </a:r>
          </a:p>
          <a:p>
            <a:pPr lvl="1"/>
            <a:r>
              <a:rPr lang="en-US" altLang="zh-CN" dirty="0">
                <a:solidFill>
                  <a:srgbClr val="222222"/>
                </a:solidFill>
                <a:latin typeface="Harding"/>
              </a:rPr>
              <a:t>CD68,PDL1</a:t>
            </a:r>
            <a:r>
              <a:rPr lang="zh-CN" altLang="en-US" dirty="0">
                <a:solidFill>
                  <a:srgbClr val="222222"/>
                </a:solidFill>
                <a:latin typeface="Harding"/>
              </a:rPr>
              <a:t> </a:t>
            </a:r>
            <a:r>
              <a:rPr lang="en-US" altLang="zh-CN" dirty="0">
                <a:solidFill>
                  <a:srgbClr val="222222"/>
                </a:solidFill>
                <a:latin typeface="Harding"/>
              </a:rPr>
              <a:t>=&gt;</a:t>
            </a:r>
            <a:r>
              <a:rPr lang="zh-CN" altLang="en-US" dirty="0">
                <a:solidFill>
                  <a:srgbClr val="222222"/>
                </a:solidFill>
                <a:latin typeface="Harding"/>
              </a:rPr>
              <a:t> </a:t>
            </a:r>
            <a:r>
              <a:rPr lang="en-US" altLang="zh-CN" dirty="0">
                <a:solidFill>
                  <a:srgbClr val="222222"/>
                </a:solidFill>
                <a:latin typeface="Harding"/>
              </a:rPr>
              <a:t>macrophages</a:t>
            </a:r>
            <a:endParaRPr lang="en-US" dirty="0"/>
          </a:p>
        </p:txBody>
      </p:sp>
    </p:spTree>
    <p:extLst>
      <p:ext uri="{BB962C8B-B14F-4D97-AF65-F5344CB8AC3E}">
        <p14:creationId xmlns:p14="http://schemas.microsoft.com/office/powerpoint/2010/main" val="298553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FB742-9C8E-25AF-5EBC-8E952E5628F9}"/>
              </a:ext>
            </a:extLst>
          </p:cNvPr>
          <p:cNvSpPr>
            <a:spLocks noGrp="1"/>
          </p:cNvSpPr>
          <p:nvPr>
            <p:ph type="title"/>
          </p:nvPr>
        </p:nvSpPr>
        <p:spPr/>
        <p:txBody>
          <a:bodyPr/>
          <a:lstStyle/>
          <a:p>
            <a:r>
              <a:rPr lang="en-US" altLang="zh-CN" dirty="0"/>
              <a:t>Formatting</a:t>
            </a:r>
            <a:r>
              <a:rPr lang="zh-CN" altLang="en-US" dirty="0"/>
              <a:t> </a:t>
            </a:r>
            <a:r>
              <a:rPr lang="en-US" altLang="zh-CN" dirty="0"/>
              <a:t>data</a:t>
            </a:r>
            <a:r>
              <a:rPr lang="zh-CN" altLang="en-US" dirty="0"/>
              <a:t> </a:t>
            </a:r>
            <a:r>
              <a:rPr lang="en-US" altLang="zh-CN" dirty="0"/>
              <a:t>workflow</a:t>
            </a:r>
            <a:endParaRPr lang="en-US" dirty="0"/>
          </a:p>
        </p:txBody>
      </p:sp>
      <p:sp>
        <p:nvSpPr>
          <p:cNvPr id="3" name="Content Placeholder 2">
            <a:extLst>
              <a:ext uri="{FF2B5EF4-FFF2-40B4-BE49-F238E27FC236}">
                <a16:creationId xmlns:a16="http://schemas.microsoft.com/office/drawing/2014/main" id="{E976D6A4-811B-A98F-0A63-CFD68E5DE166}"/>
              </a:ext>
            </a:extLst>
          </p:cNvPr>
          <p:cNvSpPr>
            <a:spLocks noGrp="1"/>
          </p:cNvSpPr>
          <p:nvPr>
            <p:ph idx="1"/>
          </p:nvPr>
        </p:nvSpPr>
        <p:spPr/>
        <p:txBody>
          <a:bodyPr/>
          <a:lstStyle/>
          <a:p>
            <a:pPr marL="514350" indent="-514350">
              <a:buFont typeface="+mj-lt"/>
              <a:buAutoNum type="arabicPeriod"/>
            </a:pPr>
            <a:r>
              <a:rPr lang="en-US" altLang="zh-CN" dirty="0"/>
              <a:t>Read</a:t>
            </a:r>
            <a:r>
              <a:rPr lang="zh-CN" altLang="en-US" dirty="0"/>
              <a:t> </a:t>
            </a:r>
            <a:r>
              <a:rPr lang="en-US" altLang="zh-CN" dirty="0"/>
              <a:t>in</a:t>
            </a:r>
            <a:r>
              <a:rPr lang="zh-CN" altLang="en-US" dirty="0"/>
              <a:t> </a:t>
            </a:r>
            <a:r>
              <a:rPr lang="en-US" altLang="zh-CN" dirty="0"/>
              <a:t>the</a:t>
            </a:r>
            <a:r>
              <a:rPr lang="zh-CN" altLang="en-US" dirty="0"/>
              <a:t> </a:t>
            </a:r>
            <a:r>
              <a:rPr lang="en-US" altLang="zh-CN" dirty="0"/>
              <a:t>file</a:t>
            </a:r>
            <a:r>
              <a:rPr lang="zh-CN" altLang="en-US" dirty="0"/>
              <a:t> </a:t>
            </a:r>
            <a:r>
              <a:rPr lang="en-US" altLang="zh-CN" dirty="0"/>
              <a:t>(.csv,</a:t>
            </a:r>
            <a:r>
              <a:rPr lang="zh-CN" altLang="en-US" dirty="0"/>
              <a:t> </a:t>
            </a:r>
            <a:r>
              <a:rPr lang="en-US" altLang="zh-CN" dirty="0"/>
              <a:t>.txt,</a:t>
            </a:r>
            <a:r>
              <a:rPr lang="zh-CN" altLang="en-US" dirty="0"/>
              <a:t> </a:t>
            </a:r>
            <a:r>
              <a:rPr lang="en-US" altLang="zh-CN" dirty="0"/>
              <a:t>…)</a:t>
            </a:r>
          </a:p>
          <a:p>
            <a:pPr marL="514350" indent="-514350">
              <a:buFont typeface="+mj-lt"/>
              <a:buAutoNum type="arabicPeriod"/>
            </a:pPr>
            <a:r>
              <a:rPr lang="en-US" altLang="zh-CN" dirty="0"/>
              <a:t>Preformat</a:t>
            </a:r>
            <a:r>
              <a:rPr lang="zh-CN" altLang="en-US" dirty="0"/>
              <a:t> </a:t>
            </a:r>
            <a:r>
              <a:rPr lang="en-US" altLang="zh-CN" dirty="0"/>
              <a:t>the</a:t>
            </a:r>
            <a:r>
              <a:rPr lang="zh-CN" altLang="en-US" dirty="0"/>
              <a:t> </a:t>
            </a:r>
            <a:r>
              <a:rPr lang="en-US" altLang="zh-CN" dirty="0"/>
              <a:t>data</a:t>
            </a:r>
            <a:r>
              <a:rPr lang="zh-CN" altLang="en-US" dirty="0"/>
              <a:t> </a:t>
            </a:r>
            <a:r>
              <a:rPr lang="en-US" altLang="zh-CN" dirty="0"/>
              <a:t>(marker</a:t>
            </a:r>
            <a:r>
              <a:rPr lang="zh-CN" altLang="en-US" dirty="0"/>
              <a:t> </a:t>
            </a:r>
            <a:r>
              <a:rPr lang="en-US" altLang="zh-CN" dirty="0"/>
              <a:t>intensities,</a:t>
            </a:r>
            <a:r>
              <a:rPr lang="zh-CN" altLang="en-US" dirty="0"/>
              <a:t> </a:t>
            </a:r>
            <a:r>
              <a:rPr lang="en-US" altLang="zh-CN" dirty="0"/>
              <a:t>phenotypes,</a:t>
            </a:r>
            <a:r>
              <a:rPr lang="zh-CN" altLang="en-US" dirty="0"/>
              <a:t> </a:t>
            </a:r>
            <a:r>
              <a:rPr lang="en-US" altLang="zh-CN" dirty="0"/>
              <a:t>coordinates)</a:t>
            </a:r>
          </a:p>
          <a:p>
            <a:pPr marL="514350" indent="-514350">
              <a:buFont typeface="+mj-lt"/>
              <a:buAutoNum type="arabicPeriod"/>
            </a:pPr>
            <a:r>
              <a:rPr lang="en-US" altLang="zh-CN" dirty="0" err="1"/>
              <a:t>format_image_to_spe</a:t>
            </a:r>
            <a:r>
              <a:rPr lang="en-US" altLang="zh-CN" dirty="0"/>
              <a:t>()</a:t>
            </a:r>
            <a:r>
              <a:rPr lang="zh-CN" altLang="en-US" dirty="0"/>
              <a:t> </a:t>
            </a:r>
            <a:r>
              <a:rPr lang="en-US" altLang="zh-CN" dirty="0"/>
              <a:t>to</a:t>
            </a:r>
            <a:r>
              <a:rPr lang="zh-CN" altLang="en-US" dirty="0"/>
              <a:t> </a:t>
            </a:r>
            <a:r>
              <a:rPr lang="en-US" altLang="zh-CN" dirty="0"/>
              <a:t>get</a:t>
            </a:r>
            <a:r>
              <a:rPr lang="zh-CN" altLang="en-US" dirty="0"/>
              <a:t> </a:t>
            </a:r>
            <a:r>
              <a:rPr lang="en-US" altLang="zh-CN" dirty="0"/>
              <a:t>the</a:t>
            </a:r>
            <a:r>
              <a:rPr lang="zh-CN" altLang="en-US" dirty="0"/>
              <a:t> </a:t>
            </a:r>
            <a:r>
              <a:rPr lang="en-US" altLang="zh-CN" dirty="0"/>
              <a:t>SPE</a:t>
            </a:r>
            <a:r>
              <a:rPr lang="zh-CN" altLang="en-US" dirty="0"/>
              <a:t> </a:t>
            </a:r>
            <a:r>
              <a:rPr lang="en-US" altLang="zh-CN" dirty="0"/>
              <a:t>object</a:t>
            </a:r>
          </a:p>
          <a:p>
            <a:pPr marL="514350" indent="-514350">
              <a:buFont typeface="+mj-lt"/>
              <a:buAutoNum type="arabicPeriod"/>
            </a:pPr>
            <a:r>
              <a:rPr lang="en-US" altLang="zh-CN" dirty="0" err="1"/>
              <a:t>predict_phenotypes</a:t>
            </a:r>
            <a:r>
              <a:rPr lang="en-US" altLang="zh-CN" dirty="0"/>
              <a:t>()</a:t>
            </a:r>
            <a:r>
              <a:rPr lang="zh-CN" altLang="en-US" dirty="0"/>
              <a:t> </a:t>
            </a:r>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phenotype</a:t>
            </a:r>
            <a:r>
              <a:rPr lang="zh-CN" altLang="en-US" dirty="0"/>
              <a:t> </a:t>
            </a:r>
            <a:r>
              <a:rPr lang="en-US" altLang="zh-CN" dirty="0"/>
              <a:t>info</a:t>
            </a:r>
          </a:p>
          <a:p>
            <a:pPr marL="514350" indent="-514350">
              <a:buFont typeface="+mj-lt"/>
              <a:buAutoNum type="arabicPeriod"/>
            </a:pPr>
            <a:r>
              <a:rPr lang="en-US" altLang="zh-CN" dirty="0" err="1"/>
              <a:t>define_celltypes</a:t>
            </a:r>
            <a:r>
              <a:rPr lang="en-US" altLang="zh-CN" dirty="0"/>
              <a:t>()</a:t>
            </a:r>
            <a:r>
              <a:rPr lang="zh-CN" altLang="en-US" dirty="0"/>
              <a:t> </a:t>
            </a:r>
            <a:r>
              <a:rPr lang="en-US" altLang="zh-CN" dirty="0"/>
              <a:t>based</a:t>
            </a:r>
            <a:r>
              <a:rPr lang="zh-CN" altLang="en-US" dirty="0"/>
              <a:t> </a:t>
            </a:r>
            <a:r>
              <a:rPr lang="en-US" altLang="zh-CN" dirty="0"/>
              <a:t>on</a:t>
            </a:r>
            <a:r>
              <a:rPr lang="zh-CN" altLang="en-US" dirty="0"/>
              <a:t> </a:t>
            </a:r>
            <a:r>
              <a:rPr lang="en-US" altLang="zh-CN" dirty="0"/>
              <a:t>phenotypes</a:t>
            </a:r>
          </a:p>
          <a:p>
            <a:pPr marL="0" indent="0">
              <a:buNone/>
            </a:pPr>
            <a:r>
              <a:rPr lang="en-US" altLang="zh-CN" dirty="0"/>
              <a:t>Then:</a:t>
            </a:r>
          </a:p>
          <a:p>
            <a:pPr marL="0" indent="0">
              <a:buNone/>
            </a:pPr>
            <a:r>
              <a:rPr lang="en-US" altLang="zh-CN" dirty="0" err="1"/>
              <a:t>Visualisation</a:t>
            </a:r>
            <a:r>
              <a:rPr lang="zh-CN" altLang="en-US" dirty="0"/>
              <a:t> </a:t>
            </a:r>
            <a:r>
              <a:rPr lang="en-US" altLang="zh-CN" dirty="0"/>
              <a:t>and</a:t>
            </a:r>
            <a:r>
              <a:rPr lang="zh-CN" altLang="en-US" dirty="0"/>
              <a:t> </a:t>
            </a:r>
            <a:r>
              <a:rPr lang="en-US" altLang="zh-CN" dirty="0"/>
              <a:t>QC</a:t>
            </a:r>
            <a:endParaRPr lang="en-US" dirty="0"/>
          </a:p>
        </p:txBody>
      </p:sp>
    </p:spTree>
    <p:extLst>
      <p:ext uri="{BB962C8B-B14F-4D97-AF65-F5344CB8AC3E}">
        <p14:creationId xmlns:p14="http://schemas.microsoft.com/office/powerpoint/2010/main" val="402307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4F91-F0AD-402F-2522-49870A961B69}"/>
              </a:ext>
            </a:extLst>
          </p:cNvPr>
          <p:cNvSpPr>
            <a:spLocks noGrp="1"/>
          </p:cNvSpPr>
          <p:nvPr>
            <p:ph type="title"/>
          </p:nvPr>
        </p:nvSpPr>
        <p:spPr/>
        <p:txBody>
          <a:bodyPr/>
          <a:lstStyle/>
          <a:p>
            <a:r>
              <a:rPr lang="en-AU" dirty="0"/>
              <a:t>10 min break </a:t>
            </a:r>
            <a:r>
              <a:rPr lang="en-AU"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77C1A736-C2AB-8F9F-6C7A-02829D316D0B}"/>
              </a:ext>
            </a:extLst>
          </p:cNvPr>
          <p:cNvSpPr>
            <a:spLocks noGrp="1"/>
          </p:cNvSpPr>
          <p:nvPr>
            <p:ph idx="1"/>
          </p:nvPr>
        </p:nvSpPr>
        <p:spPr/>
        <p:txBody>
          <a:bodyPr/>
          <a:lstStyle/>
          <a:p>
            <a:r>
              <a:rPr lang="en-AU" dirty="0"/>
              <a:t>Relationships between cells</a:t>
            </a:r>
          </a:p>
          <a:p>
            <a:r>
              <a:rPr lang="en-AU" dirty="0"/>
              <a:t>Cell </a:t>
            </a:r>
            <a:r>
              <a:rPr lang="en-AU" dirty="0" err="1"/>
              <a:t>colosaliastion</a:t>
            </a:r>
            <a:endParaRPr lang="en-AU" dirty="0"/>
          </a:p>
          <a:p>
            <a:r>
              <a:rPr lang="en-AU" dirty="0"/>
              <a:t>Marker </a:t>
            </a:r>
            <a:r>
              <a:rPr lang="en-AU" dirty="0" err="1"/>
              <a:t>coexpression</a:t>
            </a:r>
            <a:endParaRPr lang="en-AU" dirty="0"/>
          </a:p>
          <a:p>
            <a:r>
              <a:rPr lang="en-AU" dirty="0"/>
              <a:t>Immune infiltration</a:t>
            </a:r>
          </a:p>
          <a:p>
            <a:r>
              <a:rPr lang="en-AU" dirty="0"/>
              <a:t>Microenvironment</a:t>
            </a:r>
          </a:p>
          <a:p>
            <a:endParaRPr lang="en-US" dirty="0"/>
          </a:p>
        </p:txBody>
      </p:sp>
    </p:spTree>
    <p:extLst>
      <p:ext uri="{BB962C8B-B14F-4D97-AF65-F5344CB8AC3E}">
        <p14:creationId xmlns:p14="http://schemas.microsoft.com/office/powerpoint/2010/main" val="1756855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1F92-2D35-7D32-2E13-4BDABF8106F6}"/>
              </a:ext>
            </a:extLst>
          </p:cNvPr>
          <p:cNvSpPr>
            <a:spLocks noGrp="1"/>
          </p:cNvSpPr>
          <p:nvPr>
            <p:ph type="title"/>
          </p:nvPr>
        </p:nvSpPr>
        <p:spPr/>
        <p:txBody>
          <a:bodyPr/>
          <a:lstStyle/>
          <a:p>
            <a:r>
              <a:rPr lang="en-US" altLang="zh-CN" dirty="0"/>
              <a:t>Basic</a:t>
            </a:r>
            <a:r>
              <a:rPr lang="zh-CN" altLang="en-US" dirty="0"/>
              <a:t> </a:t>
            </a:r>
            <a:r>
              <a:rPr lang="en-US" altLang="zh-CN" dirty="0"/>
              <a:t>analyses</a:t>
            </a:r>
            <a:endParaRPr lang="en-US" dirty="0"/>
          </a:p>
        </p:txBody>
      </p:sp>
      <p:sp>
        <p:nvSpPr>
          <p:cNvPr id="3" name="Content Placeholder 2">
            <a:extLst>
              <a:ext uri="{FF2B5EF4-FFF2-40B4-BE49-F238E27FC236}">
                <a16:creationId xmlns:a16="http://schemas.microsoft.com/office/drawing/2014/main" id="{8DD9B71F-1C77-F318-3514-69D32F407539}"/>
              </a:ext>
            </a:extLst>
          </p:cNvPr>
          <p:cNvSpPr>
            <a:spLocks noGrp="1"/>
          </p:cNvSpPr>
          <p:nvPr>
            <p:ph idx="1"/>
          </p:nvPr>
        </p:nvSpPr>
        <p:spPr>
          <a:xfrm>
            <a:off x="838200" y="1825625"/>
            <a:ext cx="3965448" cy="4351338"/>
          </a:xfrm>
        </p:spPr>
        <p:txBody>
          <a:bodyPr/>
          <a:lstStyle/>
          <a:p>
            <a:r>
              <a:rPr lang="en-US" altLang="zh-CN" dirty="0"/>
              <a:t>Cell</a:t>
            </a:r>
            <a:r>
              <a:rPr lang="zh-CN" altLang="en-US" dirty="0"/>
              <a:t> </a:t>
            </a:r>
            <a:r>
              <a:rPr lang="en-US" altLang="zh-CN" dirty="0"/>
              <a:t>proportions</a:t>
            </a:r>
            <a:endParaRPr lang="en-AU" altLang="zh-CN" dirty="0"/>
          </a:p>
          <a:p>
            <a:endParaRPr lang="en-AU" dirty="0"/>
          </a:p>
          <a:p>
            <a:r>
              <a:rPr lang="en-US" altLang="zh-CN" dirty="0"/>
              <a:t>Minimum</a:t>
            </a:r>
            <a:r>
              <a:rPr lang="zh-CN" altLang="en-US" dirty="0"/>
              <a:t> </a:t>
            </a:r>
            <a:r>
              <a:rPr lang="en-US" altLang="zh-CN" dirty="0"/>
              <a:t>distance</a:t>
            </a:r>
          </a:p>
          <a:p>
            <a:endParaRPr lang="en-US" dirty="0"/>
          </a:p>
          <a:p>
            <a:endParaRPr lang="en-US" dirty="0"/>
          </a:p>
        </p:txBody>
      </p:sp>
      <p:pic>
        <p:nvPicPr>
          <p:cNvPr id="5" name="Picture 4" descr="A diagram of a triangle with arrows and circles&#10;&#10;Description automatically generated">
            <a:extLst>
              <a:ext uri="{FF2B5EF4-FFF2-40B4-BE49-F238E27FC236}">
                <a16:creationId xmlns:a16="http://schemas.microsoft.com/office/drawing/2014/main" id="{EB263A0B-DCDF-5209-2688-B2F51A4B066F}"/>
              </a:ext>
            </a:extLst>
          </p:cNvPr>
          <p:cNvPicPr>
            <a:picLocks noChangeAspect="1"/>
          </p:cNvPicPr>
          <p:nvPr/>
        </p:nvPicPr>
        <p:blipFill>
          <a:blip r:embed="rId3"/>
          <a:stretch>
            <a:fillRect/>
          </a:stretch>
        </p:blipFill>
        <p:spPr>
          <a:xfrm>
            <a:off x="6749381" y="3686727"/>
            <a:ext cx="2057400" cy="1968500"/>
          </a:xfrm>
          <a:prstGeom prst="rect">
            <a:avLst/>
          </a:prstGeom>
        </p:spPr>
      </p:pic>
      <p:sp>
        <p:nvSpPr>
          <p:cNvPr id="6" name="Content Placeholder 2">
            <a:extLst>
              <a:ext uri="{FF2B5EF4-FFF2-40B4-BE49-F238E27FC236}">
                <a16:creationId xmlns:a16="http://schemas.microsoft.com/office/drawing/2014/main" id="{072A39D1-C431-CEAF-7B88-7E57BDAA2CE1}"/>
              </a:ext>
            </a:extLst>
          </p:cNvPr>
          <p:cNvSpPr txBox="1">
            <a:spLocks/>
          </p:cNvSpPr>
          <p:nvPr/>
        </p:nvSpPr>
        <p:spPr>
          <a:xfrm>
            <a:off x="6021324" y="1825625"/>
            <a:ext cx="39654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altLang="zh-CN" dirty="0"/>
          </a:p>
          <a:p>
            <a:endParaRPr lang="en-AU" dirty="0"/>
          </a:p>
          <a:p>
            <a:r>
              <a:rPr lang="en-US" altLang="zh-CN" dirty="0"/>
              <a:t>Pairwise</a:t>
            </a:r>
            <a:r>
              <a:rPr lang="zh-CN" altLang="en-US" dirty="0"/>
              <a:t> </a:t>
            </a:r>
            <a:r>
              <a:rPr lang="en-US" altLang="zh-CN" dirty="0"/>
              <a:t>distance</a:t>
            </a:r>
            <a:endParaRPr lang="en-US" dirty="0"/>
          </a:p>
          <a:p>
            <a:endParaRPr lang="en-US" dirty="0"/>
          </a:p>
        </p:txBody>
      </p:sp>
      <p:grpSp>
        <p:nvGrpSpPr>
          <p:cNvPr id="10" name="Group 9">
            <a:extLst>
              <a:ext uri="{FF2B5EF4-FFF2-40B4-BE49-F238E27FC236}">
                <a16:creationId xmlns:a16="http://schemas.microsoft.com/office/drawing/2014/main" id="{0D392748-F5D2-524C-A005-6AE2594B2476}"/>
              </a:ext>
            </a:extLst>
          </p:cNvPr>
          <p:cNvGrpSpPr/>
          <p:nvPr/>
        </p:nvGrpSpPr>
        <p:grpSpPr>
          <a:xfrm>
            <a:off x="1356868" y="3679826"/>
            <a:ext cx="2181714" cy="1814385"/>
            <a:chOff x="1242568" y="3856990"/>
            <a:chExt cx="2489200" cy="2070100"/>
          </a:xfrm>
        </p:grpSpPr>
        <p:pic>
          <p:nvPicPr>
            <p:cNvPr id="8" name="Picture 7" descr="A diagram of a group of people&#10;&#10;Description automatically generated">
              <a:extLst>
                <a:ext uri="{FF2B5EF4-FFF2-40B4-BE49-F238E27FC236}">
                  <a16:creationId xmlns:a16="http://schemas.microsoft.com/office/drawing/2014/main" id="{F68F4C7D-B811-D3B4-5264-535B68FCBC4C}"/>
                </a:ext>
              </a:extLst>
            </p:cNvPr>
            <p:cNvPicPr>
              <a:picLocks noChangeAspect="1"/>
            </p:cNvPicPr>
            <p:nvPr/>
          </p:nvPicPr>
          <p:blipFill>
            <a:blip r:embed="rId4"/>
            <a:stretch>
              <a:fillRect/>
            </a:stretch>
          </p:blipFill>
          <p:spPr>
            <a:xfrm>
              <a:off x="1242568" y="3856990"/>
              <a:ext cx="2489200" cy="2070100"/>
            </a:xfrm>
            <a:prstGeom prst="rect">
              <a:avLst/>
            </a:prstGeom>
          </p:spPr>
        </p:pic>
        <p:sp>
          <p:nvSpPr>
            <p:cNvPr id="9" name="Rectangle 8">
              <a:extLst>
                <a:ext uri="{FF2B5EF4-FFF2-40B4-BE49-F238E27FC236}">
                  <a16:creationId xmlns:a16="http://schemas.microsoft.com/office/drawing/2014/main" id="{AD52C642-49FD-3693-EAC8-CA7EFEE60933}"/>
                </a:ext>
              </a:extLst>
            </p:cNvPr>
            <p:cNvSpPr/>
            <p:nvPr/>
          </p:nvSpPr>
          <p:spPr>
            <a:xfrm>
              <a:off x="3462528" y="3864864"/>
              <a:ext cx="269240" cy="731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4" descr="A diagram of a graph&#10;&#10;Description automatically generated">
            <a:extLst>
              <a:ext uri="{FF2B5EF4-FFF2-40B4-BE49-F238E27FC236}">
                <a16:creationId xmlns:a16="http://schemas.microsoft.com/office/drawing/2014/main" id="{363F895B-0857-F921-C3C8-AD0F8C2A07B3}"/>
              </a:ext>
            </a:extLst>
          </p:cNvPr>
          <p:cNvPicPr>
            <a:picLocks noChangeAspect="1"/>
          </p:cNvPicPr>
          <p:nvPr/>
        </p:nvPicPr>
        <p:blipFill rotWithShape="1">
          <a:blip r:embed="rId5"/>
          <a:srcRect l="37884" t="13646" r="51857" b="74096"/>
          <a:stretch/>
        </p:blipFill>
        <p:spPr>
          <a:xfrm>
            <a:off x="3769423" y="4212561"/>
            <a:ext cx="1349753" cy="719868"/>
          </a:xfrm>
          <a:prstGeom prst="rect">
            <a:avLst/>
          </a:prstGeom>
        </p:spPr>
      </p:pic>
    </p:spTree>
    <p:extLst>
      <p:ext uri="{BB962C8B-B14F-4D97-AF65-F5344CB8AC3E}">
        <p14:creationId xmlns:p14="http://schemas.microsoft.com/office/powerpoint/2010/main" val="232149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EA43-F6D5-E01F-1326-1404F4A93B48}"/>
              </a:ext>
            </a:extLst>
          </p:cNvPr>
          <p:cNvSpPr>
            <a:spLocks noGrp="1"/>
          </p:cNvSpPr>
          <p:nvPr>
            <p:ph type="title"/>
          </p:nvPr>
        </p:nvSpPr>
        <p:spPr/>
        <p:txBody>
          <a:bodyPr/>
          <a:lstStyle/>
          <a:p>
            <a:r>
              <a:rPr lang="en-US" dirty="0"/>
              <a:t>Cell</a:t>
            </a:r>
            <a:r>
              <a:rPr lang="zh-CN" altLang="en-US" dirty="0"/>
              <a:t> </a:t>
            </a:r>
            <a:r>
              <a:rPr lang="en-US" altLang="zh-CN" dirty="0" err="1"/>
              <a:t>colocalisation</a:t>
            </a:r>
            <a:endParaRPr lang="en-US" dirty="0"/>
          </a:p>
        </p:txBody>
      </p:sp>
      <p:pic>
        <p:nvPicPr>
          <p:cNvPr id="5" name="Content Placeholder 4" descr="A diagram of a graph&#10;&#10;Description automatically generated">
            <a:extLst>
              <a:ext uri="{FF2B5EF4-FFF2-40B4-BE49-F238E27FC236}">
                <a16:creationId xmlns:a16="http://schemas.microsoft.com/office/drawing/2014/main" id="{AB8A3366-634B-8A7E-EBDE-589AB4E05AA8}"/>
              </a:ext>
            </a:extLst>
          </p:cNvPr>
          <p:cNvPicPr>
            <a:picLocks noGrp="1" noChangeAspect="1"/>
          </p:cNvPicPr>
          <p:nvPr>
            <p:ph idx="1"/>
          </p:nvPr>
        </p:nvPicPr>
        <p:blipFill>
          <a:blip r:embed="rId3"/>
          <a:stretch>
            <a:fillRect/>
          </a:stretch>
        </p:blipFill>
        <p:spPr>
          <a:xfrm>
            <a:off x="1221592" y="1825625"/>
            <a:ext cx="9748816" cy="4351338"/>
          </a:xfrm>
        </p:spPr>
      </p:pic>
    </p:spTree>
    <p:extLst>
      <p:ext uri="{BB962C8B-B14F-4D97-AF65-F5344CB8AC3E}">
        <p14:creationId xmlns:p14="http://schemas.microsoft.com/office/powerpoint/2010/main" val="142921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a:extLst>
              <a:ext uri="{FF2B5EF4-FFF2-40B4-BE49-F238E27FC236}">
                <a16:creationId xmlns:a16="http://schemas.microsoft.com/office/drawing/2014/main" id="{E11B1D9B-0127-A449-AD0A-08A90939A46F}"/>
              </a:ext>
            </a:extLst>
          </p:cNvPr>
          <p:cNvSpPr/>
          <p:nvPr/>
        </p:nvSpPr>
        <p:spPr>
          <a:xfrm>
            <a:off x="6394854" y="1812317"/>
            <a:ext cx="5257649" cy="438504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BD937FC9-D713-804F-AC4F-34FFFA8273D1}"/>
              </a:ext>
            </a:extLst>
          </p:cNvPr>
          <p:cNvSpPr/>
          <p:nvPr/>
        </p:nvSpPr>
        <p:spPr>
          <a:xfrm>
            <a:off x="1917226" y="1812317"/>
            <a:ext cx="4290532" cy="438504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9F3D3D-C05D-47E8-ADCE-08268B3169BE}"/>
                  </a:ext>
                </a:extLst>
              </p:cNvPr>
              <p:cNvSpPr txBox="1"/>
              <p:nvPr/>
            </p:nvSpPr>
            <p:spPr>
              <a:xfrm>
                <a:off x="3428808" y="969666"/>
                <a:ext cx="6718852" cy="574901"/>
              </a:xfrm>
              <a:prstGeom prst="rect">
                <a:avLst/>
              </a:prstGeom>
              <a:noFill/>
            </p:spPr>
            <p:txBody>
              <a:bodyPr wrap="square">
                <a:spAutoFit/>
              </a:bodyPr>
              <a:lstStyle/>
              <a:p>
                <a14:m>
                  <m:oMath xmlns:m="http://schemas.openxmlformats.org/officeDocument/2006/math">
                    <m:r>
                      <a:rPr lang="en-AU" sz="2000" i="1" smtClean="0">
                        <a:latin typeface="Cambria Math" panose="02040503050406030204" pitchFamily="18" charset="0"/>
                      </a:rPr>
                      <m:t>𝑚𝑖𝑥𝑖𝑛𝑔</m:t>
                    </m:r>
                    <m:r>
                      <a:rPr lang="en-AU" sz="2000" i="0">
                        <a:latin typeface="Cambria Math" panose="02040503050406030204" pitchFamily="18" charset="0"/>
                      </a:rPr>
                      <m:t> </m:t>
                    </m:r>
                    <m:r>
                      <a:rPr lang="en-AU" sz="2000" i="1">
                        <a:latin typeface="Cambria Math" panose="02040503050406030204" pitchFamily="18" charset="0"/>
                      </a:rPr>
                      <m:t>𝑠𝑐𝑜𝑟𝑒</m:t>
                    </m:r>
                    <m:r>
                      <a:rPr lang="en-AU" sz="2000" i="0">
                        <a:latin typeface="Cambria Math" panose="02040503050406030204" pitchFamily="18" charset="0"/>
                      </a:rPr>
                      <m:t>= </m:t>
                    </m:r>
                    <m:f>
                      <m:fPr>
                        <m:ctrlPr>
                          <a:rPr lang="en-AU" sz="2000" i="1">
                            <a:solidFill>
                              <a:srgbClr val="836967"/>
                            </a:solidFill>
                            <a:latin typeface="Cambria Math" panose="02040503050406030204" pitchFamily="18" charset="0"/>
                          </a:rPr>
                        </m:ctrlPr>
                      </m:fPr>
                      <m:num>
                        <m:r>
                          <a:rPr lang="en-AU" sz="2000" i="1">
                            <a:latin typeface="Cambria Math" panose="02040503050406030204" pitchFamily="18" charset="0"/>
                          </a:rPr>
                          <m:t>𝑛𝑜</m:t>
                        </m:r>
                        <m:r>
                          <a:rPr lang="en-AU" sz="2000" i="0">
                            <a:latin typeface="Cambria Math" panose="02040503050406030204" pitchFamily="18" charset="0"/>
                          </a:rPr>
                          <m:t>. </m:t>
                        </m:r>
                        <m:r>
                          <a:rPr lang="en-AU" sz="2000" i="1">
                            <a:latin typeface="Cambria Math" panose="02040503050406030204" pitchFamily="18" charset="0"/>
                          </a:rPr>
                          <m:t>𝑜𝑓</m:t>
                        </m:r>
                        <m:r>
                          <a:rPr lang="en-AU" sz="2000" i="0">
                            <a:latin typeface="Cambria Math" panose="02040503050406030204" pitchFamily="18" charset="0"/>
                          </a:rPr>
                          <m:t> </m:t>
                        </m:r>
                        <m:r>
                          <a:rPr lang="en-AU" sz="2000" i="1">
                            <a:latin typeface="Cambria Math" panose="02040503050406030204" pitchFamily="18" charset="0"/>
                          </a:rPr>
                          <m:t>𝑟𝑒𝑓𝑒𝑟𝑒𝑛𝑐𝑒</m:t>
                        </m:r>
                        <m:r>
                          <a:rPr lang="en-AU" sz="2000" i="0">
                            <a:latin typeface="Cambria Math" panose="02040503050406030204" pitchFamily="18" charset="0"/>
                          </a:rPr>
                          <m:t> </m:t>
                        </m:r>
                        <m:r>
                          <a:rPr lang="en-AU" sz="2000" i="1">
                            <a:latin typeface="Cambria Math" panose="02040503050406030204" pitchFamily="18" charset="0"/>
                          </a:rPr>
                          <m:t>𝑡𝑜</m:t>
                        </m:r>
                        <m:r>
                          <a:rPr lang="en-AU" sz="2000" i="0">
                            <a:latin typeface="Cambria Math" panose="02040503050406030204" pitchFamily="18" charset="0"/>
                          </a:rPr>
                          <m:t> </m:t>
                        </m:r>
                        <m:r>
                          <a:rPr lang="en-AU" sz="2000" i="1">
                            <a:latin typeface="Cambria Math" panose="02040503050406030204" pitchFamily="18" charset="0"/>
                          </a:rPr>
                          <m:t>𝑡𝑎𝑟𝑔𝑒𝑡</m:t>
                        </m:r>
                        <m:r>
                          <a:rPr lang="en-AU" sz="2000" i="0">
                            <a:latin typeface="Cambria Math" panose="02040503050406030204" pitchFamily="18" charset="0"/>
                          </a:rPr>
                          <m:t> </m:t>
                        </m:r>
                        <m:r>
                          <a:rPr lang="en-AU" sz="2000" i="1">
                            <a:latin typeface="Cambria Math" panose="02040503050406030204" pitchFamily="18" charset="0"/>
                          </a:rPr>
                          <m:t>𝑐𝑒𝑙𝑙</m:t>
                        </m:r>
                        <m:r>
                          <a:rPr lang="en-AU" sz="2000" i="0">
                            <a:latin typeface="Cambria Math" panose="02040503050406030204" pitchFamily="18" charset="0"/>
                          </a:rPr>
                          <m:t> </m:t>
                        </m:r>
                        <m:r>
                          <a:rPr lang="en-AU" sz="2000" i="1">
                            <a:latin typeface="Cambria Math" panose="02040503050406030204" pitchFamily="18" charset="0"/>
                          </a:rPr>
                          <m:t>𝑖𝑛𝑡𝑒𝑟𝑎𝑐𝑡𝑖𝑜𝑛𝑠</m:t>
                        </m:r>
                      </m:num>
                      <m:den>
                        <m:r>
                          <a:rPr lang="en-AU" sz="2000" i="1">
                            <a:latin typeface="Cambria Math" panose="02040503050406030204" pitchFamily="18" charset="0"/>
                          </a:rPr>
                          <m:t>𝑛𝑜</m:t>
                        </m:r>
                        <m:r>
                          <a:rPr lang="en-AU" sz="2000" i="0">
                            <a:latin typeface="Cambria Math" panose="02040503050406030204" pitchFamily="18" charset="0"/>
                          </a:rPr>
                          <m:t>. </m:t>
                        </m:r>
                        <m:r>
                          <a:rPr lang="en-AU" sz="2000" i="1">
                            <a:latin typeface="Cambria Math" panose="02040503050406030204" pitchFamily="18" charset="0"/>
                          </a:rPr>
                          <m:t>𝑜𝑓</m:t>
                        </m:r>
                        <m:r>
                          <a:rPr lang="en-AU" sz="2000" i="0">
                            <a:latin typeface="Cambria Math" panose="02040503050406030204" pitchFamily="18" charset="0"/>
                          </a:rPr>
                          <m:t> </m:t>
                        </m:r>
                        <m:r>
                          <a:rPr lang="en-AU" sz="2000" i="1">
                            <a:latin typeface="Cambria Math" panose="02040503050406030204" pitchFamily="18" charset="0"/>
                          </a:rPr>
                          <m:t>𝑟𝑒𝑓𝑒𝑟𝑒𝑛𝑐𝑒</m:t>
                        </m:r>
                        <m:r>
                          <a:rPr lang="en-AU" sz="2000" i="0">
                            <a:latin typeface="Cambria Math" panose="02040503050406030204" pitchFamily="18" charset="0"/>
                          </a:rPr>
                          <m:t> </m:t>
                        </m:r>
                        <m:r>
                          <a:rPr lang="en-AU" sz="2000" i="1">
                            <a:latin typeface="Cambria Math" panose="02040503050406030204" pitchFamily="18" charset="0"/>
                          </a:rPr>
                          <m:t>𝑡𝑜</m:t>
                        </m:r>
                        <m:r>
                          <a:rPr lang="en-AU" sz="2000" i="0">
                            <a:latin typeface="Cambria Math" panose="02040503050406030204" pitchFamily="18" charset="0"/>
                          </a:rPr>
                          <m:t> </m:t>
                        </m:r>
                        <m:r>
                          <a:rPr lang="en-AU" sz="2000" i="1">
                            <a:latin typeface="Cambria Math" panose="02040503050406030204" pitchFamily="18" charset="0"/>
                          </a:rPr>
                          <m:t>𝑟𝑒𝑓𝑒𝑟𝑒𝑛𝑐𝑒</m:t>
                        </m:r>
                        <m:r>
                          <a:rPr lang="en-AU" sz="2000" i="0">
                            <a:latin typeface="Cambria Math" panose="02040503050406030204" pitchFamily="18" charset="0"/>
                          </a:rPr>
                          <m:t> </m:t>
                        </m:r>
                        <m:r>
                          <a:rPr lang="en-AU" sz="2000" i="1">
                            <a:latin typeface="Cambria Math" panose="02040503050406030204" pitchFamily="18" charset="0"/>
                          </a:rPr>
                          <m:t>𝑐𝑒𝑙𝑙</m:t>
                        </m:r>
                        <m:r>
                          <a:rPr lang="en-AU" sz="2000" i="0">
                            <a:latin typeface="Cambria Math" panose="02040503050406030204" pitchFamily="18" charset="0"/>
                          </a:rPr>
                          <m:t> </m:t>
                        </m:r>
                        <m:r>
                          <a:rPr lang="en-AU" sz="2000" i="1">
                            <a:latin typeface="Cambria Math" panose="02040503050406030204" pitchFamily="18" charset="0"/>
                          </a:rPr>
                          <m:t>𝑖𝑛𝑡𝑒𝑟𝑎𝑐𝑡𝑖𝑜𝑛𝑠</m:t>
                        </m:r>
                      </m:den>
                    </m:f>
                  </m:oMath>
                </a14:m>
                <a:r>
                  <a:rPr lang="en-AU" sz="2000" dirty="0"/>
                  <a:t> </a:t>
                </a:r>
              </a:p>
            </p:txBody>
          </p:sp>
        </mc:Choice>
        <mc:Fallback xmlns="">
          <p:sp>
            <p:nvSpPr>
              <p:cNvPr id="6" name="TextBox 5">
                <a:extLst>
                  <a:ext uri="{FF2B5EF4-FFF2-40B4-BE49-F238E27FC236}">
                    <a16:creationId xmlns:a16="http://schemas.microsoft.com/office/drawing/2014/main" id="{809F3D3D-C05D-47E8-ADCE-08268B3169BE}"/>
                  </a:ext>
                </a:extLst>
              </p:cNvPr>
              <p:cNvSpPr txBox="1">
                <a:spLocks noRot="1" noChangeAspect="1" noMove="1" noResize="1" noEditPoints="1" noAdjustHandles="1" noChangeArrowheads="1" noChangeShapeType="1" noTextEdit="1"/>
              </p:cNvSpPr>
              <p:nvPr/>
            </p:nvSpPr>
            <p:spPr>
              <a:xfrm>
                <a:off x="3428808" y="969666"/>
                <a:ext cx="6718852" cy="574901"/>
              </a:xfrm>
              <a:prstGeom prst="rect">
                <a:avLst/>
              </a:prstGeom>
              <a:blipFill>
                <a:blip r:embed="rId3"/>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F2AE2F61-ADCC-4CE8-AB0D-FEF1C450294F}"/>
              </a:ext>
            </a:extLst>
          </p:cNvPr>
          <p:cNvGrpSpPr/>
          <p:nvPr/>
        </p:nvGrpSpPr>
        <p:grpSpPr>
          <a:xfrm>
            <a:off x="2137038" y="2011326"/>
            <a:ext cx="3346172" cy="4037363"/>
            <a:chOff x="838200" y="1861929"/>
            <a:chExt cx="3631091" cy="4336747"/>
          </a:xfrm>
        </p:grpSpPr>
        <p:sp>
          <p:nvSpPr>
            <p:cNvPr id="53" name="Oval 52">
              <a:extLst>
                <a:ext uri="{FF2B5EF4-FFF2-40B4-BE49-F238E27FC236}">
                  <a16:creationId xmlns:a16="http://schemas.microsoft.com/office/drawing/2014/main" id="{9B0A2401-4EBE-4301-B86A-35D6AEF6BAE1}"/>
                </a:ext>
              </a:extLst>
            </p:cNvPr>
            <p:cNvSpPr/>
            <p:nvPr/>
          </p:nvSpPr>
          <p:spPr>
            <a:xfrm>
              <a:off x="2297259" y="3236180"/>
              <a:ext cx="302150" cy="302150"/>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D93C483D-4751-4978-89D7-224C5DE5980C}"/>
                </a:ext>
              </a:extLst>
            </p:cNvPr>
            <p:cNvSpPr/>
            <p:nvPr/>
          </p:nvSpPr>
          <p:spPr>
            <a:xfrm>
              <a:off x="838200" y="2595869"/>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4317A06A-ABF8-4F62-822F-AE526E426C1B}"/>
                </a:ext>
              </a:extLst>
            </p:cNvPr>
            <p:cNvSpPr/>
            <p:nvPr/>
          </p:nvSpPr>
          <p:spPr>
            <a:xfrm>
              <a:off x="1503454" y="4072393"/>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F762E893-96F5-4BC6-BC54-0988863F6EC4}"/>
                </a:ext>
              </a:extLst>
            </p:cNvPr>
            <p:cNvSpPr/>
            <p:nvPr/>
          </p:nvSpPr>
          <p:spPr>
            <a:xfrm>
              <a:off x="1528634" y="5896526"/>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DA9AED53-575A-4DEC-A709-2BFAE371D333}"/>
                </a:ext>
              </a:extLst>
            </p:cNvPr>
            <p:cNvSpPr/>
            <p:nvPr/>
          </p:nvSpPr>
          <p:spPr>
            <a:xfrm>
              <a:off x="3683437" y="3770243"/>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98F16118-65DF-42DC-96DE-A930287927B5}"/>
                </a:ext>
              </a:extLst>
            </p:cNvPr>
            <p:cNvSpPr/>
            <p:nvPr/>
          </p:nvSpPr>
          <p:spPr>
            <a:xfrm>
              <a:off x="4167141" y="1861929"/>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8CEA7786-E1F8-4C55-825C-DF423BEFDA42}"/>
                </a:ext>
              </a:extLst>
            </p:cNvPr>
            <p:cNvSpPr/>
            <p:nvPr/>
          </p:nvSpPr>
          <p:spPr>
            <a:xfrm>
              <a:off x="2265452" y="2077824"/>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8354D669-D4C1-4FBB-8291-1BC089553670}"/>
                </a:ext>
              </a:extLst>
            </p:cNvPr>
            <p:cNvSpPr/>
            <p:nvPr/>
          </p:nvSpPr>
          <p:spPr>
            <a:xfrm>
              <a:off x="3794756" y="2594775"/>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1D4B0D8E-25C9-48BA-972A-B5D8E2509674}"/>
                </a:ext>
              </a:extLst>
            </p:cNvPr>
            <p:cNvSpPr/>
            <p:nvPr/>
          </p:nvSpPr>
          <p:spPr>
            <a:xfrm>
              <a:off x="1503454" y="3085105"/>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465DFBFC-57A4-4342-8D8C-283AF0A3B710}"/>
                </a:ext>
              </a:extLst>
            </p:cNvPr>
            <p:cNvSpPr/>
            <p:nvPr/>
          </p:nvSpPr>
          <p:spPr>
            <a:xfrm>
              <a:off x="1934148" y="4999035"/>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3" name="Oval 62">
            <a:extLst>
              <a:ext uri="{FF2B5EF4-FFF2-40B4-BE49-F238E27FC236}">
                <a16:creationId xmlns:a16="http://schemas.microsoft.com/office/drawing/2014/main" id="{B4FD7D38-9588-4B83-8C87-CB426DDCCD74}"/>
              </a:ext>
            </a:extLst>
          </p:cNvPr>
          <p:cNvSpPr/>
          <p:nvPr/>
        </p:nvSpPr>
        <p:spPr>
          <a:xfrm>
            <a:off x="2430002" y="2292616"/>
            <a:ext cx="2344215" cy="226324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9F26CAD8-FB20-4800-ABAE-A9E58BED9149}"/>
              </a:ext>
            </a:extLst>
          </p:cNvPr>
          <p:cNvSpPr/>
          <p:nvPr/>
        </p:nvSpPr>
        <p:spPr>
          <a:xfrm>
            <a:off x="7718568" y="2300967"/>
            <a:ext cx="2259731" cy="22640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5" name="Group 64">
            <a:extLst>
              <a:ext uri="{FF2B5EF4-FFF2-40B4-BE49-F238E27FC236}">
                <a16:creationId xmlns:a16="http://schemas.microsoft.com/office/drawing/2014/main" id="{FFF0C22D-2886-4783-8ECD-43DB6C5BA616}"/>
              </a:ext>
            </a:extLst>
          </p:cNvPr>
          <p:cNvGrpSpPr/>
          <p:nvPr/>
        </p:nvGrpSpPr>
        <p:grpSpPr>
          <a:xfrm>
            <a:off x="7455326" y="2195326"/>
            <a:ext cx="3231966" cy="3862547"/>
            <a:chOff x="7385630" y="1859163"/>
            <a:chExt cx="3631091" cy="4336747"/>
          </a:xfrm>
        </p:grpSpPr>
        <p:sp>
          <p:nvSpPr>
            <p:cNvPr id="66" name="Oval 65">
              <a:extLst>
                <a:ext uri="{FF2B5EF4-FFF2-40B4-BE49-F238E27FC236}">
                  <a16:creationId xmlns:a16="http://schemas.microsoft.com/office/drawing/2014/main" id="{69849B90-B4AA-428E-A59B-4BB806D4BF25}"/>
                </a:ext>
              </a:extLst>
            </p:cNvPr>
            <p:cNvSpPr/>
            <p:nvPr/>
          </p:nvSpPr>
          <p:spPr>
            <a:xfrm>
              <a:off x="8844689" y="3233414"/>
              <a:ext cx="302150" cy="302150"/>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961EC199-A7CD-48F7-A57D-5D0317F9BCDA}"/>
                </a:ext>
              </a:extLst>
            </p:cNvPr>
            <p:cNvSpPr/>
            <p:nvPr/>
          </p:nvSpPr>
          <p:spPr>
            <a:xfrm>
              <a:off x="7385630" y="2593103"/>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5AA4467A-02CF-495B-B4AD-B89FF8ECDA3B}"/>
                </a:ext>
              </a:extLst>
            </p:cNvPr>
            <p:cNvSpPr/>
            <p:nvPr/>
          </p:nvSpPr>
          <p:spPr>
            <a:xfrm>
              <a:off x="8050884" y="4069627"/>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F8658BE3-904D-40B3-818F-6A9182BE5527}"/>
                </a:ext>
              </a:extLst>
            </p:cNvPr>
            <p:cNvSpPr/>
            <p:nvPr/>
          </p:nvSpPr>
          <p:spPr>
            <a:xfrm>
              <a:off x="8076064" y="5893760"/>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8944A092-5990-4692-97BF-54F522191153}"/>
                </a:ext>
              </a:extLst>
            </p:cNvPr>
            <p:cNvSpPr/>
            <p:nvPr/>
          </p:nvSpPr>
          <p:spPr>
            <a:xfrm>
              <a:off x="10230867" y="3767477"/>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638C857A-AB99-4552-83B1-5AC8BA9F0610}"/>
                </a:ext>
              </a:extLst>
            </p:cNvPr>
            <p:cNvSpPr/>
            <p:nvPr/>
          </p:nvSpPr>
          <p:spPr>
            <a:xfrm>
              <a:off x="10714571" y="1859163"/>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85681332-02C5-4E4E-A764-3A7B7E19CF4C}"/>
                </a:ext>
              </a:extLst>
            </p:cNvPr>
            <p:cNvSpPr/>
            <p:nvPr/>
          </p:nvSpPr>
          <p:spPr>
            <a:xfrm>
              <a:off x="8812882" y="2075058"/>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1F1851E-1BFF-48AB-A8BD-7D4C051A73CD}"/>
                </a:ext>
              </a:extLst>
            </p:cNvPr>
            <p:cNvSpPr/>
            <p:nvPr/>
          </p:nvSpPr>
          <p:spPr>
            <a:xfrm>
              <a:off x="10714571" y="2693806"/>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C678FF6B-1F66-49A8-9D8A-81F4995F2B75}"/>
                </a:ext>
              </a:extLst>
            </p:cNvPr>
            <p:cNvSpPr/>
            <p:nvPr/>
          </p:nvSpPr>
          <p:spPr>
            <a:xfrm>
              <a:off x="8050884" y="3082339"/>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37D77CDD-A8CD-4221-970A-B0A9957208B8}"/>
                </a:ext>
              </a:extLst>
            </p:cNvPr>
            <p:cNvSpPr/>
            <p:nvPr/>
          </p:nvSpPr>
          <p:spPr>
            <a:xfrm>
              <a:off x="8481578" y="4996269"/>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6" name="Group 75">
            <a:extLst>
              <a:ext uri="{FF2B5EF4-FFF2-40B4-BE49-F238E27FC236}">
                <a16:creationId xmlns:a16="http://schemas.microsoft.com/office/drawing/2014/main" id="{FCA1BEB0-58B6-41CE-A93A-E56208E644C3}"/>
              </a:ext>
            </a:extLst>
          </p:cNvPr>
          <p:cNvGrpSpPr/>
          <p:nvPr/>
        </p:nvGrpSpPr>
        <p:grpSpPr>
          <a:xfrm>
            <a:off x="6750990" y="2551086"/>
            <a:ext cx="3667364" cy="3406622"/>
            <a:chOff x="6594900" y="2280521"/>
            <a:chExt cx="4200511" cy="3941410"/>
          </a:xfrm>
        </p:grpSpPr>
        <p:sp>
          <p:nvSpPr>
            <p:cNvPr id="77" name="Oval 76">
              <a:extLst>
                <a:ext uri="{FF2B5EF4-FFF2-40B4-BE49-F238E27FC236}">
                  <a16:creationId xmlns:a16="http://schemas.microsoft.com/office/drawing/2014/main" id="{FF129EA1-BDD9-4231-92B3-92A9E3D019D1}"/>
                </a:ext>
              </a:extLst>
            </p:cNvPr>
            <p:cNvSpPr/>
            <p:nvPr/>
          </p:nvSpPr>
          <p:spPr>
            <a:xfrm>
              <a:off x="9580186" y="3989148"/>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244D18A0-B422-4613-AD94-9EC7790322CB}"/>
                </a:ext>
              </a:extLst>
            </p:cNvPr>
            <p:cNvSpPr/>
            <p:nvPr/>
          </p:nvSpPr>
          <p:spPr>
            <a:xfrm>
              <a:off x="6594900" y="4265277"/>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FFF9DCDB-67C0-4922-A4EC-54CED2AD1878}"/>
                </a:ext>
              </a:extLst>
            </p:cNvPr>
            <p:cNvSpPr/>
            <p:nvPr/>
          </p:nvSpPr>
          <p:spPr>
            <a:xfrm>
              <a:off x="10493261" y="5919781"/>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F238651C-6694-4D1D-BB6B-A327F75E5F78}"/>
                </a:ext>
              </a:extLst>
            </p:cNvPr>
            <p:cNvSpPr/>
            <p:nvPr/>
          </p:nvSpPr>
          <p:spPr>
            <a:xfrm>
              <a:off x="8285444" y="2280521"/>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1" name="TextBox 80">
            <a:extLst>
              <a:ext uri="{FF2B5EF4-FFF2-40B4-BE49-F238E27FC236}">
                <a16:creationId xmlns:a16="http://schemas.microsoft.com/office/drawing/2014/main" id="{0FA1AA82-42E9-4BB7-8E08-080E66FE4260}"/>
              </a:ext>
            </a:extLst>
          </p:cNvPr>
          <p:cNvSpPr txBox="1"/>
          <p:nvPr/>
        </p:nvSpPr>
        <p:spPr>
          <a:xfrm>
            <a:off x="3903683" y="4925823"/>
            <a:ext cx="1999137" cy="369332"/>
          </a:xfrm>
          <a:prstGeom prst="rect">
            <a:avLst/>
          </a:prstGeom>
          <a:noFill/>
        </p:spPr>
        <p:txBody>
          <a:bodyPr wrap="none" rtlCol="0">
            <a:spAutoFit/>
          </a:bodyPr>
          <a:lstStyle/>
          <a:p>
            <a:r>
              <a:rPr lang="en-AU" dirty="0"/>
              <a:t>“Mixing score”: 1/2</a:t>
            </a:r>
          </a:p>
        </p:txBody>
      </p:sp>
      <p:sp>
        <p:nvSpPr>
          <p:cNvPr id="82" name="TextBox 81">
            <a:extLst>
              <a:ext uri="{FF2B5EF4-FFF2-40B4-BE49-F238E27FC236}">
                <a16:creationId xmlns:a16="http://schemas.microsoft.com/office/drawing/2014/main" id="{719BDB4D-5C08-4A58-9079-F955954159CB}"/>
              </a:ext>
            </a:extLst>
          </p:cNvPr>
          <p:cNvSpPr txBox="1"/>
          <p:nvPr/>
        </p:nvSpPr>
        <p:spPr>
          <a:xfrm>
            <a:off x="9357371" y="4939296"/>
            <a:ext cx="1999137" cy="369332"/>
          </a:xfrm>
          <a:prstGeom prst="rect">
            <a:avLst/>
          </a:prstGeom>
          <a:noFill/>
        </p:spPr>
        <p:txBody>
          <a:bodyPr wrap="none" rtlCol="0">
            <a:spAutoFit/>
          </a:bodyPr>
          <a:lstStyle/>
          <a:p>
            <a:r>
              <a:rPr lang="en-AU" dirty="0"/>
              <a:t>“Mixing score”: 3/2</a:t>
            </a:r>
          </a:p>
        </p:txBody>
      </p:sp>
      <p:grpSp>
        <p:nvGrpSpPr>
          <p:cNvPr id="83" name="Group 82">
            <a:extLst>
              <a:ext uri="{FF2B5EF4-FFF2-40B4-BE49-F238E27FC236}">
                <a16:creationId xmlns:a16="http://schemas.microsoft.com/office/drawing/2014/main" id="{69BCD299-9922-4157-9831-B2CB0B429B5D}"/>
              </a:ext>
            </a:extLst>
          </p:cNvPr>
          <p:cNvGrpSpPr/>
          <p:nvPr/>
        </p:nvGrpSpPr>
        <p:grpSpPr>
          <a:xfrm>
            <a:off x="2987756" y="2493608"/>
            <a:ext cx="633075" cy="1616778"/>
            <a:chOff x="2987756" y="2064983"/>
            <a:chExt cx="633075" cy="1616778"/>
          </a:xfrm>
        </p:grpSpPr>
        <p:cxnSp>
          <p:nvCxnSpPr>
            <p:cNvPr id="84" name="Straight Arrow Connector 83">
              <a:extLst>
                <a:ext uri="{FF2B5EF4-FFF2-40B4-BE49-F238E27FC236}">
                  <a16:creationId xmlns:a16="http://schemas.microsoft.com/office/drawing/2014/main" id="{671E83C3-1E7F-4793-AE3B-666BCE413266}"/>
                </a:ext>
              </a:extLst>
            </p:cNvPr>
            <p:cNvCxnSpPr>
              <a:stCxn id="53" idx="2"/>
              <a:endCxn id="61" idx="6"/>
            </p:cNvCxnSpPr>
            <p:nvPr/>
          </p:nvCxnSpPr>
          <p:spPr>
            <a:xfrm flipH="1" flipV="1">
              <a:off x="3028533" y="2862082"/>
              <a:ext cx="453077" cy="14064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CC92B3C-3C6C-48FA-9D7E-3F20D9381E5D}"/>
                </a:ext>
              </a:extLst>
            </p:cNvPr>
            <p:cNvCxnSpPr>
              <a:stCxn id="53" idx="0"/>
              <a:endCxn id="59" idx="4"/>
            </p:cNvCxnSpPr>
            <p:nvPr/>
          </p:nvCxnSpPr>
          <p:spPr>
            <a:xfrm flipH="1" flipV="1">
              <a:off x="3591520" y="2064983"/>
              <a:ext cx="29311" cy="79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6BD8977-469A-4EF1-8C8F-EA8B563850DE}"/>
                </a:ext>
              </a:extLst>
            </p:cNvPr>
            <p:cNvCxnSpPr>
              <a:stCxn id="53" idx="3"/>
              <a:endCxn id="55" idx="7"/>
            </p:cNvCxnSpPr>
            <p:nvPr/>
          </p:nvCxnSpPr>
          <p:spPr>
            <a:xfrm flipH="1">
              <a:off x="2987756" y="3102179"/>
              <a:ext cx="534631" cy="57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74B7A213-DCCB-4BCA-8E52-C52D9C6E98DD}"/>
              </a:ext>
            </a:extLst>
          </p:cNvPr>
          <p:cNvGrpSpPr/>
          <p:nvPr/>
        </p:nvGrpSpPr>
        <p:grpSpPr>
          <a:xfrm>
            <a:off x="8277009" y="2656726"/>
            <a:ext cx="1118995" cy="1546773"/>
            <a:chOff x="8195735" y="424229"/>
            <a:chExt cx="1174789" cy="1669399"/>
          </a:xfrm>
        </p:grpSpPr>
        <p:cxnSp>
          <p:nvCxnSpPr>
            <p:cNvPr id="88" name="Straight Arrow Connector 87">
              <a:extLst>
                <a:ext uri="{FF2B5EF4-FFF2-40B4-BE49-F238E27FC236}">
                  <a16:creationId xmlns:a16="http://schemas.microsoft.com/office/drawing/2014/main" id="{57998FF5-2664-43F6-83E8-A74E96A83BBB}"/>
                </a:ext>
              </a:extLst>
            </p:cNvPr>
            <p:cNvCxnSpPr>
              <a:stCxn id="66" idx="0"/>
              <a:endCxn id="72" idx="4"/>
            </p:cNvCxnSpPr>
            <p:nvPr/>
          </p:nvCxnSpPr>
          <p:spPr>
            <a:xfrm flipH="1" flipV="1">
              <a:off x="8807968" y="424229"/>
              <a:ext cx="29723" cy="823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F9A1B40-EB19-4FAA-820A-BF6D2A32D987}"/>
                </a:ext>
              </a:extLst>
            </p:cNvPr>
            <p:cNvCxnSpPr>
              <a:stCxn id="66" idx="3"/>
              <a:endCxn id="68" idx="7"/>
            </p:cNvCxnSpPr>
            <p:nvPr/>
          </p:nvCxnSpPr>
          <p:spPr>
            <a:xfrm flipH="1">
              <a:off x="8195735" y="1495181"/>
              <a:ext cx="542130" cy="598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9BC8872-C0E0-4C90-B0A0-1A51A5D07DAF}"/>
                </a:ext>
              </a:extLst>
            </p:cNvPr>
            <p:cNvCxnSpPr>
              <a:stCxn id="66" idx="1"/>
              <a:endCxn id="80" idx="5"/>
            </p:cNvCxnSpPr>
            <p:nvPr/>
          </p:nvCxnSpPr>
          <p:spPr>
            <a:xfrm flipH="1" flipV="1">
              <a:off x="8379588" y="550794"/>
              <a:ext cx="358278" cy="73901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8634CE0-A89D-41F2-8A43-39228A24454F}"/>
                </a:ext>
              </a:extLst>
            </p:cNvPr>
            <p:cNvCxnSpPr>
              <a:stCxn id="66" idx="2"/>
              <a:endCxn id="74" idx="6"/>
            </p:cNvCxnSpPr>
            <p:nvPr/>
          </p:nvCxnSpPr>
          <p:spPr>
            <a:xfrm flipH="1" flipV="1">
              <a:off x="8237084" y="1247270"/>
              <a:ext cx="459433" cy="14522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BEA7D3B-DEB0-41DD-9176-60C401CA9359}"/>
                </a:ext>
              </a:extLst>
            </p:cNvPr>
            <p:cNvCxnSpPr>
              <a:stCxn id="66" idx="5"/>
              <a:endCxn id="77" idx="1"/>
            </p:cNvCxnSpPr>
            <p:nvPr/>
          </p:nvCxnSpPr>
          <p:spPr>
            <a:xfrm>
              <a:off x="8937515" y="1495181"/>
              <a:ext cx="433009" cy="45018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itle 1">
            <a:extLst>
              <a:ext uri="{FF2B5EF4-FFF2-40B4-BE49-F238E27FC236}">
                <a16:creationId xmlns:a16="http://schemas.microsoft.com/office/drawing/2014/main" id="{04DAF18C-7A1D-E848-86B1-88387441DB6D}"/>
              </a:ext>
            </a:extLst>
          </p:cNvPr>
          <p:cNvSpPr>
            <a:spLocks noGrp="1"/>
          </p:cNvSpPr>
          <p:nvPr>
            <p:ph type="title"/>
          </p:nvPr>
        </p:nvSpPr>
        <p:spPr>
          <a:xfrm>
            <a:off x="738207" y="92822"/>
            <a:ext cx="8911687" cy="1280890"/>
          </a:xfrm>
        </p:spPr>
        <p:txBody>
          <a:bodyPr/>
          <a:lstStyle/>
          <a:p>
            <a:r>
              <a:rPr lang="en-US" altLang="zh-CN" dirty="0"/>
              <a:t>Mixing</a:t>
            </a:r>
            <a:r>
              <a:rPr lang="zh-CN" altLang="en-US" dirty="0"/>
              <a:t> </a:t>
            </a:r>
            <a:r>
              <a:rPr lang="en-US" altLang="zh-CN" dirty="0"/>
              <a:t>score</a:t>
            </a:r>
            <a:endParaRPr lang="en-US" dirty="0"/>
          </a:p>
        </p:txBody>
      </p:sp>
      <p:sp>
        <p:nvSpPr>
          <p:cNvPr id="2" name="TextBox 1">
            <a:extLst>
              <a:ext uri="{FF2B5EF4-FFF2-40B4-BE49-F238E27FC236}">
                <a16:creationId xmlns:a16="http://schemas.microsoft.com/office/drawing/2014/main" id="{34342702-4D45-2C46-8954-F4B378BED626}"/>
              </a:ext>
            </a:extLst>
          </p:cNvPr>
          <p:cNvSpPr txBox="1"/>
          <p:nvPr/>
        </p:nvSpPr>
        <p:spPr>
          <a:xfrm>
            <a:off x="3884398" y="6197991"/>
            <a:ext cx="356188" cy="369332"/>
          </a:xfrm>
          <a:prstGeom prst="rect">
            <a:avLst/>
          </a:prstGeom>
          <a:noFill/>
        </p:spPr>
        <p:txBody>
          <a:bodyPr wrap="none" rtlCol="0">
            <a:spAutoFit/>
          </a:bodyPr>
          <a:lstStyle/>
          <a:p>
            <a:r>
              <a:rPr lang="en-US" dirty="0"/>
              <a:t>A</a:t>
            </a:r>
          </a:p>
        </p:txBody>
      </p:sp>
      <p:sp>
        <p:nvSpPr>
          <p:cNvPr id="50" name="TextBox 49">
            <a:extLst>
              <a:ext uri="{FF2B5EF4-FFF2-40B4-BE49-F238E27FC236}">
                <a16:creationId xmlns:a16="http://schemas.microsoft.com/office/drawing/2014/main" id="{B467B443-E21D-964D-9293-61D53B6B355B}"/>
              </a:ext>
            </a:extLst>
          </p:cNvPr>
          <p:cNvSpPr txBox="1"/>
          <p:nvPr/>
        </p:nvSpPr>
        <p:spPr>
          <a:xfrm>
            <a:off x="8927691" y="6184157"/>
            <a:ext cx="317716" cy="369332"/>
          </a:xfrm>
          <a:prstGeom prst="rect">
            <a:avLst/>
          </a:prstGeom>
          <a:noFill/>
        </p:spPr>
        <p:txBody>
          <a:bodyPr wrap="none" rtlCol="0">
            <a:spAutoFit/>
          </a:bodyPr>
          <a:lstStyle/>
          <a:p>
            <a:r>
              <a:rPr lang="en-US" dirty="0"/>
              <a:t>B</a:t>
            </a:r>
          </a:p>
        </p:txBody>
      </p:sp>
      <p:sp>
        <p:nvSpPr>
          <p:cNvPr id="51" name="TextBox 50">
            <a:extLst>
              <a:ext uri="{FF2B5EF4-FFF2-40B4-BE49-F238E27FC236}">
                <a16:creationId xmlns:a16="http://schemas.microsoft.com/office/drawing/2014/main" id="{1A729565-A780-A345-96E3-49FC5ACB2DE4}"/>
              </a:ext>
            </a:extLst>
          </p:cNvPr>
          <p:cNvSpPr txBox="1"/>
          <p:nvPr/>
        </p:nvSpPr>
        <p:spPr>
          <a:xfrm>
            <a:off x="3452299" y="3232227"/>
            <a:ext cx="341760" cy="369332"/>
          </a:xfrm>
          <a:prstGeom prst="rect">
            <a:avLst/>
          </a:prstGeom>
          <a:noFill/>
        </p:spPr>
        <p:txBody>
          <a:bodyPr wrap="none" rtlCol="0">
            <a:spAutoFit/>
          </a:bodyPr>
          <a:lstStyle/>
          <a:p>
            <a:r>
              <a:rPr lang="en-US" dirty="0">
                <a:solidFill>
                  <a:srgbClr val="92D050"/>
                </a:solidFill>
              </a:rPr>
              <a:t>a</a:t>
            </a:r>
          </a:p>
        </p:txBody>
      </p:sp>
      <p:sp>
        <p:nvSpPr>
          <p:cNvPr id="93" name="TextBox 92">
            <a:extLst>
              <a:ext uri="{FF2B5EF4-FFF2-40B4-BE49-F238E27FC236}">
                <a16:creationId xmlns:a16="http://schemas.microsoft.com/office/drawing/2014/main" id="{A373C255-06F0-3747-8CFE-BF276B5BD06C}"/>
              </a:ext>
            </a:extLst>
          </p:cNvPr>
          <p:cNvSpPr txBox="1"/>
          <p:nvPr/>
        </p:nvSpPr>
        <p:spPr>
          <a:xfrm>
            <a:off x="8713786" y="3346887"/>
            <a:ext cx="341760" cy="369332"/>
          </a:xfrm>
          <a:prstGeom prst="rect">
            <a:avLst/>
          </a:prstGeom>
          <a:noFill/>
        </p:spPr>
        <p:txBody>
          <a:bodyPr wrap="none" rtlCol="0">
            <a:spAutoFit/>
          </a:bodyPr>
          <a:lstStyle/>
          <a:p>
            <a:r>
              <a:rPr lang="en-US" dirty="0">
                <a:solidFill>
                  <a:srgbClr val="92D050"/>
                </a:solidFill>
              </a:rPr>
              <a:t>b</a:t>
            </a:r>
          </a:p>
        </p:txBody>
      </p:sp>
      <p:sp>
        <p:nvSpPr>
          <p:cNvPr id="4" name="TextBox 3">
            <a:extLst>
              <a:ext uri="{FF2B5EF4-FFF2-40B4-BE49-F238E27FC236}">
                <a16:creationId xmlns:a16="http://schemas.microsoft.com/office/drawing/2014/main" id="{A69D6637-AEFE-A044-9A3C-3612701F89AB}"/>
              </a:ext>
            </a:extLst>
          </p:cNvPr>
          <p:cNvSpPr txBox="1"/>
          <p:nvPr/>
        </p:nvSpPr>
        <p:spPr>
          <a:xfrm>
            <a:off x="185510" y="6501966"/>
            <a:ext cx="12002428" cy="430887"/>
          </a:xfrm>
          <a:prstGeom prst="rect">
            <a:avLst/>
          </a:prstGeom>
          <a:noFill/>
        </p:spPr>
        <p:txBody>
          <a:bodyPr wrap="square" rtlCol="0">
            <a:spAutoFit/>
          </a:bodyPr>
          <a:lstStyle/>
          <a:p>
            <a:r>
              <a:rPr lang="en-AU" sz="1100" dirty="0"/>
              <a:t>Keren, L., </a:t>
            </a:r>
            <a:r>
              <a:rPr lang="en-AU" sz="1100" dirty="0" err="1"/>
              <a:t>Bosse</a:t>
            </a:r>
            <a:r>
              <a:rPr lang="en-AU" sz="1100" dirty="0"/>
              <a:t>, M., Marquez, D., </a:t>
            </a:r>
            <a:r>
              <a:rPr lang="en-AU" sz="1100" dirty="0" err="1"/>
              <a:t>Angoshtari</a:t>
            </a:r>
            <a:r>
              <a:rPr lang="en-AU" sz="1100" dirty="0"/>
              <a:t>, R., Jain, S., Varma, S., Yang, S. R., Kurian, A., Van </a:t>
            </a:r>
            <a:r>
              <a:rPr lang="en-AU" sz="1100" dirty="0" err="1"/>
              <a:t>Valen</a:t>
            </a:r>
            <a:r>
              <a:rPr lang="en-AU" sz="1100" dirty="0"/>
              <a:t>, D., West, R., Bendall, S. C., &amp; Angelo, M. (2018). A Structured </a:t>
            </a:r>
            <a:r>
              <a:rPr lang="en-AU" sz="1100" dirty="0" err="1"/>
              <a:t>Tumor</a:t>
            </a:r>
            <a:r>
              <a:rPr lang="en-AU" sz="1100" dirty="0"/>
              <a:t>-Immune Microenvironment in Triple Negative Breast Cancer Revealed by Multiplexed Ion Beam Imaging. </a:t>
            </a:r>
            <a:r>
              <a:rPr lang="en-AU" sz="1100" i="1" dirty="0"/>
              <a:t>Cell</a:t>
            </a:r>
            <a:r>
              <a:rPr lang="en-AU" sz="1100" dirty="0"/>
              <a:t>, </a:t>
            </a:r>
            <a:r>
              <a:rPr lang="en-AU" sz="1100" i="1" dirty="0"/>
              <a:t>174</a:t>
            </a:r>
            <a:r>
              <a:rPr lang="en-AU" sz="1100" dirty="0"/>
              <a:t>(6), 1373–1387.e19. https://</a:t>
            </a:r>
            <a:r>
              <a:rPr lang="en-AU" sz="1100" dirty="0" err="1"/>
              <a:t>doi.org</a:t>
            </a:r>
            <a:r>
              <a:rPr lang="en-AU" sz="1100" dirty="0"/>
              <a:t>/10.1016/j.cell.2018.08.039</a:t>
            </a:r>
            <a:endParaRPr lang="en-US" sz="1100" dirty="0"/>
          </a:p>
        </p:txBody>
      </p:sp>
    </p:spTree>
    <p:extLst>
      <p:ext uri="{BB962C8B-B14F-4D97-AF65-F5344CB8AC3E}">
        <p14:creationId xmlns:p14="http://schemas.microsoft.com/office/powerpoint/2010/main" val="76310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F0C8F2D-ABB7-F94D-84E2-2B53BF18C486}"/>
              </a:ext>
            </a:extLst>
          </p:cNvPr>
          <p:cNvSpPr/>
          <p:nvPr/>
        </p:nvSpPr>
        <p:spPr>
          <a:xfrm>
            <a:off x="781703" y="1402333"/>
            <a:ext cx="4460789" cy="525162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5DE2666-1DC9-41DA-B009-9E29486326E4}"/>
                  </a:ext>
                </a:extLst>
              </p:cNvPr>
              <p:cNvSpPr txBox="1"/>
              <p:nvPr/>
            </p:nvSpPr>
            <p:spPr>
              <a:xfrm>
                <a:off x="5404087" y="1893158"/>
                <a:ext cx="28769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rPr>
                        <m:t>𝑛𝑜𝑟𝑚𝑎𝑙𝑖𝑠𝑒𝑑</m:t>
                      </m:r>
                      <m:r>
                        <a:rPr lang="en-AU" i="0">
                          <a:latin typeface="Cambria Math" panose="02040503050406030204" pitchFamily="18" charset="0"/>
                        </a:rPr>
                        <m:t> </m:t>
                      </m:r>
                      <m:r>
                        <a:rPr lang="en-AU" i="1">
                          <a:latin typeface="Cambria Math" panose="02040503050406030204" pitchFamily="18" charset="0"/>
                        </a:rPr>
                        <m:t>𝑚𝑖𝑥𝑖𝑛𝑔</m:t>
                      </m:r>
                      <m:r>
                        <a:rPr lang="en-AU" i="0">
                          <a:latin typeface="Cambria Math" panose="02040503050406030204" pitchFamily="18" charset="0"/>
                        </a:rPr>
                        <m:t> </m:t>
                      </m:r>
                      <m:r>
                        <a:rPr lang="en-AU" i="1">
                          <a:latin typeface="Cambria Math" panose="02040503050406030204" pitchFamily="18" charset="0"/>
                        </a:rPr>
                        <m:t>𝑠𝑐𝑜𝑟𝑒</m:t>
                      </m:r>
                    </m:oMath>
                  </m:oMathPara>
                </a14:m>
                <a:endParaRPr lang="en-AU" dirty="0"/>
              </a:p>
            </p:txBody>
          </p:sp>
        </mc:Choice>
        <mc:Fallback xmlns="">
          <p:sp>
            <p:nvSpPr>
              <p:cNvPr id="46" name="TextBox 45">
                <a:extLst>
                  <a:ext uri="{FF2B5EF4-FFF2-40B4-BE49-F238E27FC236}">
                    <a16:creationId xmlns:a16="http://schemas.microsoft.com/office/drawing/2014/main" id="{75DE2666-1DC9-41DA-B009-9E29486326E4}"/>
                  </a:ext>
                </a:extLst>
              </p:cNvPr>
              <p:cNvSpPr txBox="1">
                <a:spLocks noRot="1" noChangeAspect="1" noMove="1" noResize="1" noEditPoints="1" noAdjustHandles="1" noChangeArrowheads="1" noChangeShapeType="1" noTextEdit="1"/>
              </p:cNvSpPr>
              <p:nvPr/>
            </p:nvSpPr>
            <p:spPr>
              <a:xfrm>
                <a:off x="5404087" y="1893158"/>
                <a:ext cx="2876975" cy="369332"/>
              </a:xfrm>
              <a:prstGeom prst="rect">
                <a:avLst/>
              </a:prstGeom>
              <a:blipFill>
                <a:blip r:embed="rId4"/>
                <a:stretch>
                  <a:fillRect b="-13333"/>
                </a:stretch>
              </a:blipFill>
            </p:spPr>
            <p:txBody>
              <a:bodyPr/>
              <a:lstStyle/>
              <a:p>
                <a:r>
                  <a:rPr lang="en-AU">
                    <a:noFill/>
                  </a:rPr>
                  <a:t> </a:t>
                </a:r>
              </a:p>
            </p:txBody>
          </p:sp>
        </mc:Fallback>
      </mc:AlternateContent>
      <p:sp>
        <p:nvSpPr>
          <p:cNvPr id="47" name="Oval 46">
            <a:extLst>
              <a:ext uri="{FF2B5EF4-FFF2-40B4-BE49-F238E27FC236}">
                <a16:creationId xmlns:a16="http://schemas.microsoft.com/office/drawing/2014/main" id="{9B0A2401-4EBE-4301-B86A-35D6AEF6BAE1}"/>
              </a:ext>
            </a:extLst>
          </p:cNvPr>
          <p:cNvSpPr/>
          <p:nvPr/>
        </p:nvSpPr>
        <p:spPr>
          <a:xfrm>
            <a:off x="2655612" y="3236180"/>
            <a:ext cx="302150" cy="302150"/>
          </a:xfrm>
          <a:prstGeom prst="ellipse">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D93C483D-4751-4978-89D7-224C5DE5980C}"/>
              </a:ext>
            </a:extLst>
          </p:cNvPr>
          <p:cNvSpPr/>
          <p:nvPr/>
        </p:nvSpPr>
        <p:spPr>
          <a:xfrm>
            <a:off x="1196553" y="2595869"/>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4317A06A-ABF8-4F62-822F-AE526E426C1B}"/>
              </a:ext>
            </a:extLst>
          </p:cNvPr>
          <p:cNvSpPr/>
          <p:nvPr/>
        </p:nvSpPr>
        <p:spPr>
          <a:xfrm>
            <a:off x="1861807" y="4072393"/>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F762E893-96F5-4BC6-BC54-0988863F6EC4}"/>
              </a:ext>
            </a:extLst>
          </p:cNvPr>
          <p:cNvSpPr/>
          <p:nvPr/>
        </p:nvSpPr>
        <p:spPr>
          <a:xfrm>
            <a:off x="1886987" y="5896526"/>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DA9AED53-575A-4DEC-A709-2BFAE371D333}"/>
              </a:ext>
            </a:extLst>
          </p:cNvPr>
          <p:cNvSpPr/>
          <p:nvPr/>
        </p:nvSpPr>
        <p:spPr>
          <a:xfrm>
            <a:off x="4041790" y="3770243"/>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Oval 92">
            <a:extLst>
              <a:ext uri="{FF2B5EF4-FFF2-40B4-BE49-F238E27FC236}">
                <a16:creationId xmlns:a16="http://schemas.microsoft.com/office/drawing/2014/main" id="{98F16118-65DF-42DC-96DE-A930287927B5}"/>
              </a:ext>
            </a:extLst>
          </p:cNvPr>
          <p:cNvSpPr/>
          <p:nvPr/>
        </p:nvSpPr>
        <p:spPr>
          <a:xfrm>
            <a:off x="4525494" y="1861929"/>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Oval 93">
            <a:extLst>
              <a:ext uri="{FF2B5EF4-FFF2-40B4-BE49-F238E27FC236}">
                <a16:creationId xmlns:a16="http://schemas.microsoft.com/office/drawing/2014/main" id="{8CEA7786-E1F8-4C55-825C-DF423BEFDA42}"/>
              </a:ext>
            </a:extLst>
          </p:cNvPr>
          <p:cNvSpPr/>
          <p:nvPr/>
        </p:nvSpPr>
        <p:spPr>
          <a:xfrm>
            <a:off x="2623805" y="2077824"/>
            <a:ext cx="302150" cy="3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Oval 94">
            <a:extLst>
              <a:ext uri="{FF2B5EF4-FFF2-40B4-BE49-F238E27FC236}">
                <a16:creationId xmlns:a16="http://schemas.microsoft.com/office/drawing/2014/main" id="{8354D669-D4C1-4FBB-8291-1BC089553670}"/>
              </a:ext>
            </a:extLst>
          </p:cNvPr>
          <p:cNvSpPr/>
          <p:nvPr/>
        </p:nvSpPr>
        <p:spPr>
          <a:xfrm>
            <a:off x="4153109" y="2594775"/>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Oval 95">
            <a:extLst>
              <a:ext uri="{FF2B5EF4-FFF2-40B4-BE49-F238E27FC236}">
                <a16:creationId xmlns:a16="http://schemas.microsoft.com/office/drawing/2014/main" id="{1D4B0D8E-25C9-48BA-972A-B5D8E2509674}"/>
              </a:ext>
            </a:extLst>
          </p:cNvPr>
          <p:cNvSpPr/>
          <p:nvPr/>
        </p:nvSpPr>
        <p:spPr>
          <a:xfrm>
            <a:off x="1861807" y="3085105"/>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Oval 96">
            <a:extLst>
              <a:ext uri="{FF2B5EF4-FFF2-40B4-BE49-F238E27FC236}">
                <a16:creationId xmlns:a16="http://schemas.microsoft.com/office/drawing/2014/main" id="{465DFBFC-57A4-4342-8D8C-283AF0A3B710}"/>
              </a:ext>
            </a:extLst>
          </p:cNvPr>
          <p:cNvSpPr/>
          <p:nvPr/>
        </p:nvSpPr>
        <p:spPr>
          <a:xfrm>
            <a:off x="2292501" y="4999035"/>
            <a:ext cx="302150" cy="30215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Oval 97">
            <a:extLst>
              <a:ext uri="{FF2B5EF4-FFF2-40B4-BE49-F238E27FC236}">
                <a16:creationId xmlns:a16="http://schemas.microsoft.com/office/drawing/2014/main" id="{B4FD7D38-9588-4B83-8C87-CB426DDCCD74}"/>
              </a:ext>
            </a:extLst>
          </p:cNvPr>
          <p:cNvSpPr/>
          <p:nvPr/>
        </p:nvSpPr>
        <p:spPr>
          <a:xfrm>
            <a:off x="1481472" y="2068665"/>
            <a:ext cx="2637180" cy="26371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id="{243B0DDC-45B1-4605-BBF7-535EA1F04280}"/>
              </a:ext>
            </a:extLst>
          </p:cNvPr>
          <p:cNvGrpSpPr/>
          <p:nvPr/>
        </p:nvGrpSpPr>
        <p:grpSpPr>
          <a:xfrm>
            <a:off x="1347628" y="2013004"/>
            <a:ext cx="3222115" cy="3883522"/>
            <a:chOff x="1347628" y="2013004"/>
            <a:chExt cx="3222115" cy="3883522"/>
          </a:xfrm>
        </p:grpSpPr>
        <p:cxnSp>
          <p:nvCxnSpPr>
            <p:cNvPr id="100" name="Straight Connector 99">
              <a:extLst>
                <a:ext uri="{FF2B5EF4-FFF2-40B4-BE49-F238E27FC236}">
                  <a16:creationId xmlns:a16="http://schemas.microsoft.com/office/drawing/2014/main" id="{30B126A5-11A1-46C8-846C-3DAC2C8A6EFF}"/>
                </a:ext>
              </a:extLst>
            </p:cNvPr>
            <p:cNvCxnSpPr>
              <a:cxnSpLocks/>
              <a:stCxn id="47" idx="2"/>
              <a:endCxn id="48" idx="6"/>
            </p:cNvCxnSpPr>
            <p:nvPr/>
          </p:nvCxnSpPr>
          <p:spPr>
            <a:xfrm flipH="1" flipV="1">
              <a:off x="1498703" y="2746944"/>
              <a:ext cx="1156909" cy="640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6B8E5BF-569C-47E3-94A4-40D1868513F0}"/>
                </a:ext>
              </a:extLst>
            </p:cNvPr>
            <p:cNvCxnSpPr>
              <a:stCxn id="47" idx="3"/>
              <a:endCxn id="49" idx="7"/>
            </p:cNvCxnSpPr>
            <p:nvPr/>
          </p:nvCxnSpPr>
          <p:spPr>
            <a:xfrm flipH="1">
              <a:off x="2119708" y="3494081"/>
              <a:ext cx="580153" cy="622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E0317F8-84F9-4F71-BCE6-AC03D2C22071}"/>
                </a:ext>
              </a:extLst>
            </p:cNvPr>
            <p:cNvCxnSpPr>
              <a:stCxn id="47" idx="5"/>
              <a:endCxn id="51" idx="1"/>
            </p:cNvCxnSpPr>
            <p:nvPr/>
          </p:nvCxnSpPr>
          <p:spPr>
            <a:xfrm>
              <a:off x="2913513" y="3494081"/>
              <a:ext cx="1172526" cy="320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7B69D17-F229-4B2B-B221-7986317A3751}"/>
                </a:ext>
              </a:extLst>
            </p:cNvPr>
            <p:cNvCxnSpPr>
              <a:stCxn id="49" idx="6"/>
              <a:endCxn id="51" idx="2"/>
            </p:cNvCxnSpPr>
            <p:nvPr/>
          </p:nvCxnSpPr>
          <p:spPr>
            <a:xfrm flipV="1">
              <a:off x="2163957" y="3921318"/>
              <a:ext cx="1877833" cy="30215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79AB5D1B-F774-4C46-BF29-5B54E9C93BC0}"/>
                </a:ext>
              </a:extLst>
            </p:cNvPr>
            <p:cNvGrpSpPr/>
            <p:nvPr/>
          </p:nvGrpSpPr>
          <p:grpSpPr>
            <a:xfrm>
              <a:off x="1347628" y="2013004"/>
              <a:ext cx="3222115" cy="3883522"/>
              <a:chOff x="1347628" y="2013004"/>
              <a:chExt cx="3222115" cy="3883522"/>
            </a:xfrm>
          </p:grpSpPr>
          <p:cxnSp>
            <p:nvCxnSpPr>
              <p:cNvPr id="105" name="Straight Connector 104">
                <a:extLst>
                  <a:ext uri="{FF2B5EF4-FFF2-40B4-BE49-F238E27FC236}">
                    <a16:creationId xmlns:a16="http://schemas.microsoft.com/office/drawing/2014/main" id="{AA3633AB-879C-4FE0-9FE9-DB925EA73AB3}"/>
                  </a:ext>
                </a:extLst>
              </p:cNvPr>
              <p:cNvCxnSpPr>
                <a:stCxn id="47" idx="0"/>
                <a:endCxn id="94" idx="4"/>
              </p:cNvCxnSpPr>
              <p:nvPr/>
            </p:nvCxnSpPr>
            <p:spPr>
              <a:xfrm flipH="1" flipV="1">
                <a:off x="2774880" y="2379974"/>
                <a:ext cx="31807" cy="856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131E36B-86E9-427A-8AE6-ACF4A55D2A49}"/>
                  </a:ext>
                </a:extLst>
              </p:cNvPr>
              <p:cNvCxnSpPr>
                <a:stCxn id="47" idx="7"/>
                <a:endCxn id="93" idx="3"/>
              </p:cNvCxnSpPr>
              <p:nvPr/>
            </p:nvCxnSpPr>
            <p:spPr>
              <a:xfrm flipV="1">
                <a:off x="2913513" y="2119830"/>
                <a:ext cx="1656230" cy="1160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35895BA-5BF6-4339-B317-D1504B659F6B}"/>
                  </a:ext>
                </a:extLst>
              </p:cNvPr>
              <p:cNvCxnSpPr>
                <a:stCxn id="47" idx="4"/>
                <a:endCxn id="50" idx="0"/>
              </p:cNvCxnSpPr>
              <p:nvPr/>
            </p:nvCxnSpPr>
            <p:spPr>
              <a:xfrm flipH="1">
                <a:off x="2038062" y="3538330"/>
                <a:ext cx="768625" cy="2358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B51BB0E-4848-4748-8BB5-CD3470305C59}"/>
                  </a:ext>
                </a:extLst>
              </p:cNvPr>
              <p:cNvCxnSpPr>
                <a:stCxn id="48" idx="4"/>
                <a:endCxn id="49" idx="1"/>
              </p:cNvCxnSpPr>
              <p:nvPr/>
            </p:nvCxnSpPr>
            <p:spPr>
              <a:xfrm>
                <a:off x="1347628" y="2898019"/>
                <a:ext cx="558428" cy="1218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60537A6-D95A-4032-974E-D6209BF46291}"/>
                  </a:ext>
                </a:extLst>
              </p:cNvPr>
              <p:cNvCxnSpPr>
                <a:cxnSpLocks/>
                <a:stCxn id="48" idx="7"/>
                <a:endCxn id="94" idx="2"/>
              </p:cNvCxnSpPr>
              <p:nvPr/>
            </p:nvCxnSpPr>
            <p:spPr>
              <a:xfrm flipV="1">
                <a:off x="1454454" y="2228899"/>
                <a:ext cx="1169351" cy="411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F74B714-3957-41A2-993C-1D922CA7B47E}"/>
                  </a:ext>
                </a:extLst>
              </p:cNvPr>
              <p:cNvCxnSpPr>
                <a:stCxn id="48" idx="6"/>
                <a:endCxn id="93" idx="2"/>
              </p:cNvCxnSpPr>
              <p:nvPr/>
            </p:nvCxnSpPr>
            <p:spPr>
              <a:xfrm flipV="1">
                <a:off x="1498703" y="2013004"/>
                <a:ext cx="3026791" cy="733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5FA72BE-5993-4EAC-B4D5-1ECEDADC6FEB}"/>
                  </a:ext>
                </a:extLst>
              </p:cNvPr>
              <p:cNvCxnSpPr>
                <a:cxnSpLocks/>
                <a:stCxn id="48" idx="6"/>
                <a:endCxn id="51" idx="1"/>
              </p:cNvCxnSpPr>
              <p:nvPr/>
            </p:nvCxnSpPr>
            <p:spPr>
              <a:xfrm>
                <a:off x="1498703" y="2746944"/>
                <a:ext cx="2587336" cy="1067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30F57D4-98E8-434A-A347-0F8AB11BF3F7}"/>
                  </a:ext>
                </a:extLst>
              </p:cNvPr>
              <p:cNvCxnSpPr>
                <a:cxnSpLocks/>
                <a:stCxn id="48" idx="4"/>
                <a:endCxn id="50" idx="0"/>
              </p:cNvCxnSpPr>
              <p:nvPr/>
            </p:nvCxnSpPr>
            <p:spPr>
              <a:xfrm>
                <a:off x="1347628" y="2898019"/>
                <a:ext cx="690434" cy="2998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5832F22-293F-4C0C-A36A-98FC0B15437A}"/>
                  </a:ext>
                </a:extLst>
              </p:cNvPr>
              <p:cNvCxnSpPr>
                <a:stCxn id="49" idx="4"/>
                <a:endCxn id="50" idx="0"/>
              </p:cNvCxnSpPr>
              <p:nvPr/>
            </p:nvCxnSpPr>
            <p:spPr>
              <a:xfrm>
                <a:off x="2012882" y="4374543"/>
                <a:ext cx="25180" cy="1521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0C12357-23D7-4E3E-A3AD-6A6C69D0CFFE}"/>
                  </a:ext>
                </a:extLst>
              </p:cNvPr>
              <p:cNvCxnSpPr>
                <a:stCxn id="49" idx="7"/>
                <a:endCxn id="93" idx="3"/>
              </p:cNvCxnSpPr>
              <p:nvPr/>
            </p:nvCxnSpPr>
            <p:spPr>
              <a:xfrm flipV="1">
                <a:off x="2119708" y="2119830"/>
                <a:ext cx="2450035" cy="1996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C3B1E7-560C-47D8-A249-23DAA7CF942D}"/>
                  </a:ext>
                </a:extLst>
              </p:cNvPr>
              <p:cNvCxnSpPr>
                <a:stCxn id="49" idx="7"/>
                <a:endCxn id="94" idx="4"/>
              </p:cNvCxnSpPr>
              <p:nvPr/>
            </p:nvCxnSpPr>
            <p:spPr>
              <a:xfrm flipV="1">
                <a:off x="2119708" y="2379974"/>
                <a:ext cx="655172" cy="1736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07076B0-05C4-49B7-B0A0-41094AE002EB}"/>
                  </a:ext>
                </a:extLst>
              </p:cNvPr>
              <p:cNvCxnSpPr>
                <a:stCxn id="50" idx="0"/>
                <a:endCxn id="51" idx="2"/>
              </p:cNvCxnSpPr>
              <p:nvPr/>
            </p:nvCxnSpPr>
            <p:spPr>
              <a:xfrm flipV="1">
                <a:off x="2038062" y="3921318"/>
                <a:ext cx="2003728" cy="1975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81B54F0-101A-4C58-917A-CBFB319CC8B0}"/>
                  </a:ext>
                </a:extLst>
              </p:cNvPr>
              <p:cNvCxnSpPr>
                <a:cxnSpLocks/>
                <a:stCxn id="94" idx="7"/>
                <a:endCxn id="93" idx="2"/>
              </p:cNvCxnSpPr>
              <p:nvPr/>
            </p:nvCxnSpPr>
            <p:spPr>
              <a:xfrm flipV="1">
                <a:off x="2881706" y="2013004"/>
                <a:ext cx="1643788" cy="109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C93B85E-E3F6-43F9-898E-6FAE3C9D283B}"/>
                  </a:ext>
                </a:extLst>
              </p:cNvPr>
              <p:cNvCxnSpPr>
                <a:stCxn id="93" idx="3"/>
                <a:endCxn id="51" idx="0"/>
              </p:cNvCxnSpPr>
              <p:nvPr/>
            </p:nvCxnSpPr>
            <p:spPr>
              <a:xfrm flipH="1">
                <a:off x="4192865" y="2119830"/>
                <a:ext cx="376878" cy="165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8A285CE-5089-491B-B9B5-0B41947A7E1C}"/>
                  </a:ext>
                </a:extLst>
              </p:cNvPr>
              <p:cNvCxnSpPr>
                <a:cxnSpLocks/>
                <a:stCxn id="94" idx="4"/>
                <a:endCxn id="51" idx="1"/>
              </p:cNvCxnSpPr>
              <p:nvPr/>
            </p:nvCxnSpPr>
            <p:spPr>
              <a:xfrm>
                <a:off x="2774880" y="2379974"/>
                <a:ext cx="1311159" cy="143451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88CDB314-354A-46F1-9F21-2FD5F34CA33D}"/>
              </a:ext>
            </a:extLst>
          </p:cNvPr>
          <p:cNvGrpSpPr/>
          <p:nvPr/>
        </p:nvGrpSpPr>
        <p:grpSpPr>
          <a:xfrm>
            <a:off x="1454454" y="2119830"/>
            <a:ext cx="3115289" cy="3776696"/>
            <a:chOff x="1096101" y="2119830"/>
            <a:chExt cx="3115289" cy="3776696"/>
          </a:xfrm>
        </p:grpSpPr>
        <p:grpSp>
          <p:nvGrpSpPr>
            <p:cNvPr id="121" name="Group 120">
              <a:extLst>
                <a:ext uri="{FF2B5EF4-FFF2-40B4-BE49-F238E27FC236}">
                  <a16:creationId xmlns:a16="http://schemas.microsoft.com/office/drawing/2014/main" id="{573003C2-A491-4A7A-9E97-87A8BE9C4F0F}"/>
                </a:ext>
              </a:extLst>
            </p:cNvPr>
            <p:cNvGrpSpPr/>
            <p:nvPr/>
          </p:nvGrpSpPr>
          <p:grpSpPr>
            <a:xfrm>
              <a:off x="1666886" y="3236180"/>
              <a:ext cx="642730" cy="836213"/>
              <a:chOff x="1666886" y="3236180"/>
              <a:chExt cx="642730" cy="836213"/>
            </a:xfrm>
          </p:grpSpPr>
          <p:cxnSp>
            <p:nvCxnSpPr>
              <p:cNvPr id="128" name="Straight Connector 127">
                <a:extLst>
                  <a:ext uri="{FF2B5EF4-FFF2-40B4-BE49-F238E27FC236}">
                    <a16:creationId xmlns:a16="http://schemas.microsoft.com/office/drawing/2014/main" id="{5371B2EA-AD4F-4255-8656-3D7456B17FE0}"/>
                  </a:ext>
                </a:extLst>
              </p:cNvPr>
              <p:cNvCxnSpPr>
                <a:stCxn id="96" idx="6"/>
                <a:endCxn id="47" idx="2"/>
              </p:cNvCxnSpPr>
              <p:nvPr/>
            </p:nvCxnSpPr>
            <p:spPr>
              <a:xfrm>
                <a:off x="1817961" y="3236180"/>
                <a:ext cx="491655" cy="151075"/>
              </a:xfrm>
              <a:prstGeom prst="line">
                <a:avLst/>
              </a:prstGeom>
            </p:spPr>
            <p:style>
              <a:lnRef idx="1">
                <a:schemeClr val="accent2"/>
              </a:lnRef>
              <a:fillRef idx="0">
                <a:schemeClr val="accent2"/>
              </a:fillRef>
              <a:effectRef idx="0">
                <a:schemeClr val="accent2"/>
              </a:effectRef>
              <a:fontRef idx="minor">
                <a:schemeClr val="tx1"/>
              </a:fontRef>
            </p:style>
          </p:cxnSp>
          <p:cxnSp>
            <p:nvCxnSpPr>
              <p:cNvPr id="129" name="Straight Connector 128">
                <a:extLst>
                  <a:ext uri="{FF2B5EF4-FFF2-40B4-BE49-F238E27FC236}">
                    <a16:creationId xmlns:a16="http://schemas.microsoft.com/office/drawing/2014/main" id="{2D82E10E-F443-4A1E-B696-1E0B7BA32307}"/>
                  </a:ext>
                </a:extLst>
              </p:cNvPr>
              <p:cNvCxnSpPr>
                <a:stCxn id="96" idx="4"/>
                <a:endCxn id="49" idx="0"/>
              </p:cNvCxnSpPr>
              <p:nvPr/>
            </p:nvCxnSpPr>
            <p:spPr>
              <a:xfrm>
                <a:off x="1666886" y="3387255"/>
                <a:ext cx="0" cy="685138"/>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122" name="Group 121">
              <a:extLst>
                <a:ext uri="{FF2B5EF4-FFF2-40B4-BE49-F238E27FC236}">
                  <a16:creationId xmlns:a16="http://schemas.microsoft.com/office/drawing/2014/main" id="{2E2E1CCB-E8D6-4D02-B212-920FF65378D2}"/>
                </a:ext>
              </a:extLst>
            </p:cNvPr>
            <p:cNvGrpSpPr/>
            <p:nvPr/>
          </p:nvGrpSpPr>
          <p:grpSpPr>
            <a:xfrm>
              <a:off x="1096101" y="2119830"/>
              <a:ext cx="3115289" cy="3776696"/>
              <a:chOff x="1096101" y="2119830"/>
              <a:chExt cx="3115289" cy="3776696"/>
            </a:xfrm>
          </p:grpSpPr>
          <p:cxnSp>
            <p:nvCxnSpPr>
              <p:cNvPr id="123" name="Straight Connector 122">
                <a:extLst>
                  <a:ext uri="{FF2B5EF4-FFF2-40B4-BE49-F238E27FC236}">
                    <a16:creationId xmlns:a16="http://schemas.microsoft.com/office/drawing/2014/main" id="{A898B0BE-84E2-41B2-B693-6E3F9ED45C83}"/>
                  </a:ext>
                </a:extLst>
              </p:cNvPr>
              <p:cNvCxnSpPr/>
              <p:nvPr/>
            </p:nvCxnSpPr>
            <p:spPr>
              <a:xfrm flipH="1" flipV="1">
                <a:off x="1096101" y="2853770"/>
                <a:ext cx="451602" cy="275584"/>
              </a:xfrm>
              <a:prstGeom prst="line">
                <a:avLst/>
              </a:prstGeom>
            </p:spPr>
            <p:style>
              <a:lnRef idx="1">
                <a:schemeClr val="accent2"/>
              </a:lnRef>
              <a:fillRef idx="0">
                <a:schemeClr val="accent2"/>
              </a:fillRef>
              <a:effectRef idx="0">
                <a:schemeClr val="accent2"/>
              </a:effectRef>
              <a:fontRef idx="minor">
                <a:schemeClr val="tx1"/>
              </a:fontRef>
            </p:style>
          </p:cxnSp>
          <p:cxnSp>
            <p:nvCxnSpPr>
              <p:cNvPr id="124" name="Straight Connector 123">
                <a:extLst>
                  <a:ext uri="{FF2B5EF4-FFF2-40B4-BE49-F238E27FC236}">
                    <a16:creationId xmlns:a16="http://schemas.microsoft.com/office/drawing/2014/main" id="{2A7559EB-5AF0-4EBD-AA41-5B7723A351E2}"/>
                  </a:ext>
                </a:extLst>
              </p:cNvPr>
              <p:cNvCxnSpPr>
                <a:cxnSpLocks/>
              </p:cNvCxnSpPr>
              <p:nvPr/>
            </p:nvCxnSpPr>
            <p:spPr>
              <a:xfrm flipV="1">
                <a:off x="1761355" y="2335725"/>
                <a:ext cx="548346" cy="793629"/>
              </a:xfrm>
              <a:prstGeom prst="line">
                <a:avLst/>
              </a:prstGeom>
            </p:spPr>
            <p:style>
              <a:lnRef idx="1">
                <a:schemeClr val="accent2"/>
              </a:lnRef>
              <a:fillRef idx="0">
                <a:schemeClr val="accent2"/>
              </a:fillRef>
              <a:effectRef idx="0">
                <a:schemeClr val="accent2"/>
              </a:effectRef>
              <a:fontRef idx="minor">
                <a:schemeClr val="tx1"/>
              </a:fontRef>
            </p:style>
          </p:cxnSp>
          <p:cxnSp>
            <p:nvCxnSpPr>
              <p:cNvPr id="125" name="Straight Connector 124">
                <a:extLst>
                  <a:ext uri="{FF2B5EF4-FFF2-40B4-BE49-F238E27FC236}">
                    <a16:creationId xmlns:a16="http://schemas.microsoft.com/office/drawing/2014/main" id="{DAD4FB53-DDFA-46CD-956C-BC5E807E6B52}"/>
                  </a:ext>
                </a:extLst>
              </p:cNvPr>
              <p:cNvCxnSpPr>
                <a:cxnSpLocks/>
              </p:cNvCxnSpPr>
              <p:nvPr/>
            </p:nvCxnSpPr>
            <p:spPr>
              <a:xfrm flipV="1">
                <a:off x="1805604" y="2119830"/>
                <a:ext cx="2405786" cy="111635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6" name="Straight Connector 125">
                <a:extLst>
                  <a:ext uri="{FF2B5EF4-FFF2-40B4-BE49-F238E27FC236}">
                    <a16:creationId xmlns:a16="http://schemas.microsoft.com/office/drawing/2014/main" id="{F9062163-011E-401E-8807-DEE516C0B05E}"/>
                  </a:ext>
                </a:extLst>
              </p:cNvPr>
              <p:cNvCxnSpPr/>
              <p:nvPr/>
            </p:nvCxnSpPr>
            <p:spPr>
              <a:xfrm>
                <a:off x="1654529" y="3387255"/>
                <a:ext cx="25180" cy="2509271"/>
              </a:xfrm>
              <a:prstGeom prst="line">
                <a:avLst/>
              </a:prstGeom>
            </p:spPr>
            <p:style>
              <a:lnRef idx="1">
                <a:schemeClr val="accent2"/>
              </a:lnRef>
              <a:fillRef idx="0">
                <a:schemeClr val="accent2"/>
              </a:fillRef>
              <a:effectRef idx="0">
                <a:schemeClr val="accent2"/>
              </a:effectRef>
              <a:fontRef idx="minor">
                <a:schemeClr val="tx1"/>
              </a:fontRef>
            </p:style>
          </p:cxnSp>
          <p:cxnSp>
            <p:nvCxnSpPr>
              <p:cNvPr id="127" name="Straight Connector 126">
                <a:extLst>
                  <a:ext uri="{FF2B5EF4-FFF2-40B4-BE49-F238E27FC236}">
                    <a16:creationId xmlns:a16="http://schemas.microsoft.com/office/drawing/2014/main" id="{4090EBD9-C6F6-430C-8501-C596C612628D}"/>
                  </a:ext>
                </a:extLst>
              </p:cNvPr>
              <p:cNvCxnSpPr>
                <a:cxnSpLocks/>
              </p:cNvCxnSpPr>
              <p:nvPr/>
            </p:nvCxnSpPr>
            <p:spPr>
              <a:xfrm>
                <a:off x="1805604" y="3236180"/>
                <a:ext cx="1922082" cy="578312"/>
              </a:xfrm>
              <a:prstGeom prst="line">
                <a:avLst/>
              </a:prstGeom>
            </p:spPr>
            <p:style>
              <a:lnRef idx="1">
                <a:schemeClr val="accent2"/>
              </a:lnRef>
              <a:fillRef idx="0">
                <a:schemeClr val="accent2"/>
              </a:fillRef>
              <a:effectRef idx="0">
                <a:schemeClr val="accent2"/>
              </a:effectRef>
              <a:fontRef idx="minor">
                <a:schemeClr val="tx1"/>
              </a:fontRef>
            </p:style>
          </p:cxnSp>
        </p:grpSp>
      </p:grpSp>
      <p:grpSp>
        <p:nvGrpSpPr>
          <p:cNvPr id="130" name="Group 129">
            <a:extLst>
              <a:ext uri="{FF2B5EF4-FFF2-40B4-BE49-F238E27FC236}">
                <a16:creationId xmlns:a16="http://schemas.microsoft.com/office/drawing/2014/main" id="{90FBB7A9-6DA4-4AA9-B3EF-C569DB12E1B6}"/>
              </a:ext>
            </a:extLst>
          </p:cNvPr>
          <p:cNvGrpSpPr/>
          <p:nvPr/>
        </p:nvGrpSpPr>
        <p:grpSpPr>
          <a:xfrm>
            <a:off x="1498703" y="2119830"/>
            <a:ext cx="3071040" cy="3776696"/>
            <a:chOff x="1498703" y="2119830"/>
            <a:chExt cx="3071040" cy="3776696"/>
          </a:xfrm>
        </p:grpSpPr>
        <p:cxnSp>
          <p:nvCxnSpPr>
            <p:cNvPr id="131" name="Straight Connector 130">
              <a:extLst>
                <a:ext uri="{FF2B5EF4-FFF2-40B4-BE49-F238E27FC236}">
                  <a16:creationId xmlns:a16="http://schemas.microsoft.com/office/drawing/2014/main" id="{7255544F-85F5-40BA-B040-C917AE86B962}"/>
                </a:ext>
              </a:extLst>
            </p:cNvPr>
            <p:cNvCxnSpPr>
              <a:stCxn id="95" idx="0"/>
              <a:endCxn id="93" idx="3"/>
            </p:cNvCxnSpPr>
            <p:nvPr/>
          </p:nvCxnSpPr>
          <p:spPr>
            <a:xfrm flipV="1">
              <a:off x="4304184" y="2119830"/>
              <a:ext cx="265559" cy="474945"/>
            </a:xfrm>
            <a:prstGeom prst="line">
              <a:avLst/>
            </a:prstGeom>
          </p:spPr>
          <p:style>
            <a:lnRef idx="1">
              <a:schemeClr val="accent2"/>
            </a:lnRef>
            <a:fillRef idx="0">
              <a:schemeClr val="accent2"/>
            </a:fillRef>
            <a:effectRef idx="0">
              <a:schemeClr val="accent2"/>
            </a:effectRef>
            <a:fontRef idx="minor">
              <a:schemeClr val="tx1"/>
            </a:fontRef>
          </p:style>
        </p:cxnSp>
        <p:cxnSp>
          <p:nvCxnSpPr>
            <p:cNvPr id="132" name="Straight Connector 131">
              <a:extLst>
                <a:ext uri="{FF2B5EF4-FFF2-40B4-BE49-F238E27FC236}">
                  <a16:creationId xmlns:a16="http://schemas.microsoft.com/office/drawing/2014/main" id="{05DDAE7A-99C2-4890-B2B3-51EC0E248494}"/>
                </a:ext>
              </a:extLst>
            </p:cNvPr>
            <p:cNvCxnSpPr>
              <a:stCxn id="95" idx="1"/>
              <a:endCxn id="94" idx="6"/>
            </p:cNvCxnSpPr>
            <p:nvPr/>
          </p:nvCxnSpPr>
          <p:spPr>
            <a:xfrm flipH="1" flipV="1">
              <a:off x="2925955" y="2228899"/>
              <a:ext cx="1271403" cy="410125"/>
            </a:xfrm>
            <a:prstGeom prst="line">
              <a:avLst/>
            </a:prstGeom>
          </p:spPr>
          <p:style>
            <a:lnRef idx="1">
              <a:schemeClr val="accent2"/>
            </a:lnRef>
            <a:fillRef idx="0">
              <a:schemeClr val="accent2"/>
            </a:fillRef>
            <a:effectRef idx="0">
              <a:schemeClr val="accent2"/>
            </a:effectRef>
            <a:fontRef idx="minor">
              <a:schemeClr val="tx1"/>
            </a:fontRef>
          </p:style>
        </p:cxnSp>
        <p:cxnSp>
          <p:nvCxnSpPr>
            <p:cNvPr id="133" name="Straight Connector 132">
              <a:extLst>
                <a:ext uri="{FF2B5EF4-FFF2-40B4-BE49-F238E27FC236}">
                  <a16:creationId xmlns:a16="http://schemas.microsoft.com/office/drawing/2014/main" id="{D4E779AF-0F74-4F50-89E3-578B0CC16296}"/>
                </a:ext>
              </a:extLst>
            </p:cNvPr>
            <p:cNvCxnSpPr>
              <a:stCxn id="95" idx="2"/>
              <a:endCxn id="48" idx="6"/>
            </p:cNvCxnSpPr>
            <p:nvPr/>
          </p:nvCxnSpPr>
          <p:spPr>
            <a:xfrm flipH="1">
              <a:off x="1498703" y="2745850"/>
              <a:ext cx="2654406" cy="10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4" name="Straight Connector 133">
              <a:extLst>
                <a:ext uri="{FF2B5EF4-FFF2-40B4-BE49-F238E27FC236}">
                  <a16:creationId xmlns:a16="http://schemas.microsoft.com/office/drawing/2014/main" id="{9D7233FC-C4A7-46AF-B061-0AA0D600E956}"/>
                </a:ext>
              </a:extLst>
            </p:cNvPr>
            <p:cNvCxnSpPr>
              <a:stCxn id="95" idx="2"/>
              <a:endCxn id="47" idx="7"/>
            </p:cNvCxnSpPr>
            <p:nvPr/>
          </p:nvCxnSpPr>
          <p:spPr>
            <a:xfrm flipH="1">
              <a:off x="2913513" y="2745850"/>
              <a:ext cx="1239596" cy="534579"/>
            </a:xfrm>
            <a:prstGeom prst="line">
              <a:avLst/>
            </a:prstGeom>
          </p:spPr>
          <p:style>
            <a:lnRef idx="1">
              <a:schemeClr val="accent2"/>
            </a:lnRef>
            <a:fillRef idx="0">
              <a:schemeClr val="accent2"/>
            </a:fillRef>
            <a:effectRef idx="0">
              <a:schemeClr val="accent2"/>
            </a:effectRef>
            <a:fontRef idx="minor">
              <a:schemeClr val="tx1"/>
            </a:fontRef>
          </p:style>
        </p:cxnSp>
        <p:cxnSp>
          <p:nvCxnSpPr>
            <p:cNvPr id="135" name="Straight Connector 134">
              <a:extLst>
                <a:ext uri="{FF2B5EF4-FFF2-40B4-BE49-F238E27FC236}">
                  <a16:creationId xmlns:a16="http://schemas.microsoft.com/office/drawing/2014/main" id="{0ADCB867-D10E-460E-9E67-324844DCE0DF}"/>
                </a:ext>
              </a:extLst>
            </p:cNvPr>
            <p:cNvCxnSpPr>
              <a:stCxn id="49" idx="6"/>
              <a:endCxn id="95" idx="2"/>
            </p:cNvCxnSpPr>
            <p:nvPr/>
          </p:nvCxnSpPr>
          <p:spPr>
            <a:xfrm flipV="1">
              <a:off x="2163957" y="2745850"/>
              <a:ext cx="1989152" cy="1477618"/>
            </a:xfrm>
            <a:prstGeom prst="line">
              <a:avLst/>
            </a:prstGeom>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DEFA4CF4-20DC-4CBE-A8EB-85749F67B5A9}"/>
                </a:ext>
              </a:extLst>
            </p:cNvPr>
            <p:cNvCxnSpPr>
              <a:cxnSpLocks/>
              <a:stCxn id="51" idx="0"/>
              <a:endCxn id="95" idx="4"/>
            </p:cNvCxnSpPr>
            <p:nvPr/>
          </p:nvCxnSpPr>
          <p:spPr>
            <a:xfrm flipV="1">
              <a:off x="4192865" y="2896925"/>
              <a:ext cx="111319" cy="873318"/>
            </a:xfrm>
            <a:prstGeom prst="line">
              <a:avLst/>
            </a:prstGeom>
          </p:spPr>
          <p:style>
            <a:lnRef idx="1">
              <a:schemeClr val="accent2"/>
            </a:lnRef>
            <a:fillRef idx="0">
              <a:schemeClr val="accent2"/>
            </a:fillRef>
            <a:effectRef idx="0">
              <a:schemeClr val="accent2"/>
            </a:effectRef>
            <a:fontRef idx="minor">
              <a:schemeClr val="tx1"/>
            </a:fontRef>
          </p:style>
        </p:cxnSp>
        <p:cxnSp>
          <p:nvCxnSpPr>
            <p:cNvPr id="137" name="Straight Connector 136">
              <a:extLst>
                <a:ext uri="{FF2B5EF4-FFF2-40B4-BE49-F238E27FC236}">
                  <a16:creationId xmlns:a16="http://schemas.microsoft.com/office/drawing/2014/main" id="{49CB4FEC-A2C5-47AE-8016-D8ED01F3B312}"/>
                </a:ext>
              </a:extLst>
            </p:cNvPr>
            <p:cNvCxnSpPr>
              <a:stCxn id="50" idx="0"/>
              <a:endCxn id="95" idx="3"/>
            </p:cNvCxnSpPr>
            <p:nvPr/>
          </p:nvCxnSpPr>
          <p:spPr>
            <a:xfrm flipV="1">
              <a:off x="2038062" y="2852676"/>
              <a:ext cx="2159296" cy="304385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138" name="Group 137">
            <a:extLst>
              <a:ext uri="{FF2B5EF4-FFF2-40B4-BE49-F238E27FC236}">
                <a16:creationId xmlns:a16="http://schemas.microsoft.com/office/drawing/2014/main" id="{9780DA1F-33E9-432E-B4F3-1C90A63166BE}"/>
              </a:ext>
            </a:extLst>
          </p:cNvPr>
          <p:cNvGrpSpPr/>
          <p:nvPr/>
        </p:nvGrpSpPr>
        <p:grpSpPr>
          <a:xfrm>
            <a:off x="1454454" y="2119830"/>
            <a:ext cx="3115289" cy="3776696"/>
            <a:chOff x="1454454" y="2119830"/>
            <a:chExt cx="3115289" cy="3776696"/>
          </a:xfrm>
        </p:grpSpPr>
        <p:cxnSp>
          <p:nvCxnSpPr>
            <p:cNvPr id="139" name="Straight Connector 138">
              <a:extLst>
                <a:ext uri="{FF2B5EF4-FFF2-40B4-BE49-F238E27FC236}">
                  <a16:creationId xmlns:a16="http://schemas.microsoft.com/office/drawing/2014/main" id="{F6CE7E10-6C09-46BE-8E8C-1DAB029C60A1}"/>
                </a:ext>
              </a:extLst>
            </p:cNvPr>
            <p:cNvCxnSpPr>
              <a:stCxn id="97" idx="7"/>
              <a:endCxn id="93" idx="3"/>
            </p:cNvCxnSpPr>
            <p:nvPr/>
          </p:nvCxnSpPr>
          <p:spPr>
            <a:xfrm flipV="1">
              <a:off x="2550402" y="2119830"/>
              <a:ext cx="2019341" cy="2923454"/>
            </a:xfrm>
            <a:prstGeom prst="line">
              <a:avLst/>
            </a:prstGeom>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64C6494A-FC67-44D0-9590-4C775A364C2A}"/>
                </a:ext>
              </a:extLst>
            </p:cNvPr>
            <p:cNvCxnSpPr>
              <a:cxnSpLocks/>
              <a:stCxn id="97" idx="0"/>
              <a:endCxn id="47" idx="4"/>
            </p:cNvCxnSpPr>
            <p:nvPr/>
          </p:nvCxnSpPr>
          <p:spPr>
            <a:xfrm flipV="1">
              <a:off x="2443576" y="3538330"/>
              <a:ext cx="363111" cy="1460705"/>
            </a:xfrm>
            <a:prstGeom prst="line">
              <a:avLst/>
            </a:prstGeom>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DAF49293-B4C9-44EF-AFBA-FF26575A7BFE}"/>
                </a:ext>
              </a:extLst>
            </p:cNvPr>
            <p:cNvCxnSpPr>
              <a:stCxn id="97" idx="0"/>
              <a:endCxn id="94" idx="4"/>
            </p:cNvCxnSpPr>
            <p:nvPr/>
          </p:nvCxnSpPr>
          <p:spPr>
            <a:xfrm flipV="1">
              <a:off x="2443576" y="2379974"/>
              <a:ext cx="331304" cy="2619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E56775E7-D9E4-4D8E-9AEB-FBE73B24B14B}"/>
                </a:ext>
              </a:extLst>
            </p:cNvPr>
            <p:cNvCxnSpPr>
              <a:stCxn id="48" idx="5"/>
              <a:endCxn id="97" idx="0"/>
            </p:cNvCxnSpPr>
            <p:nvPr/>
          </p:nvCxnSpPr>
          <p:spPr>
            <a:xfrm>
              <a:off x="1454454" y="2853770"/>
              <a:ext cx="989122" cy="2145265"/>
            </a:xfrm>
            <a:prstGeom prst="line">
              <a:avLst/>
            </a:prstGeom>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8AD26ED7-48C8-49E9-8B9D-7925F440D0ED}"/>
                </a:ext>
              </a:extLst>
            </p:cNvPr>
            <p:cNvCxnSpPr>
              <a:cxnSpLocks/>
              <a:stCxn id="97" idx="1"/>
              <a:endCxn id="49" idx="5"/>
            </p:cNvCxnSpPr>
            <p:nvPr/>
          </p:nvCxnSpPr>
          <p:spPr>
            <a:xfrm flipH="1" flipV="1">
              <a:off x="2119708" y="4330294"/>
              <a:ext cx="217042" cy="7129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4" name="Straight Connector 143">
              <a:extLst>
                <a:ext uri="{FF2B5EF4-FFF2-40B4-BE49-F238E27FC236}">
                  <a16:creationId xmlns:a16="http://schemas.microsoft.com/office/drawing/2014/main" id="{C51844D6-9615-4ED1-B1F4-302F8695EB5C}"/>
                </a:ext>
              </a:extLst>
            </p:cNvPr>
            <p:cNvCxnSpPr>
              <a:stCxn id="50" idx="0"/>
              <a:endCxn id="97" idx="3"/>
            </p:cNvCxnSpPr>
            <p:nvPr/>
          </p:nvCxnSpPr>
          <p:spPr>
            <a:xfrm flipV="1">
              <a:off x="2038062" y="5256936"/>
              <a:ext cx="298688" cy="6395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5" name="Straight Connector 144">
              <a:extLst>
                <a:ext uri="{FF2B5EF4-FFF2-40B4-BE49-F238E27FC236}">
                  <a16:creationId xmlns:a16="http://schemas.microsoft.com/office/drawing/2014/main" id="{9C12A0B1-F5EA-4B18-A282-91762038304F}"/>
                </a:ext>
              </a:extLst>
            </p:cNvPr>
            <p:cNvCxnSpPr>
              <a:stCxn id="97" idx="7"/>
              <a:endCxn id="51" idx="3"/>
            </p:cNvCxnSpPr>
            <p:nvPr/>
          </p:nvCxnSpPr>
          <p:spPr>
            <a:xfrm flipV="1">
              <a:off x="2550402" y="4028144"/>
              <a:ext cx="1535637" cy="1015140"/>
            </a:xfrm>
            <a:prstGeom prst="line">
              <a:avLst/>
            </a:prstGeom>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75DE2666-1DC9-41DA-B009-9E29486326E4}"/>
                  </a:ext>
                </a:extLst>
              </p:cNvPr>
              <p:cNvSpPr txBox="1"/>
              <p:nvPr/>
            </p:nvSpPr>
            <p:spPr>
              <a:xfrm>
                <a:off x="5026483" y="2511294"/>
                <a:ext cx="6978134" cy="11476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i="0">
                          <a:latin typeface="Cambria Math" panose="02040503050406030204" pitchFamily="18" charset="0"/>
                        </a:rPr>
                        <m:t>= </m:t>
                      </m:r>
                      <m:f>
                        <m:fPr>
                          <m:ctrlPr>
                            <a:rPr lang="en-AU" i="1">
                              <a:solidFill>
                                <a:srgbClr val="836967"/>
                              </a:solidFill>
                              <a:latin typeface="Cambria Math" panose="02040503050406030204" pitchFamily="18" charset="0"/>
                            </a:rPr>
                          </m:ctrlPr>
                        </m:fPr>
                        <m:num>
                          <m:f>
                            <m:fPr>
                              <m:ctrlPr>
                                <a:rPr lang="en-AU" i="1">
                                  <a:solidFill>
                                    <a:srgbClr val="836967"/>
                                  </a:solidFill>
                                  <a:latin typeface="Cambria Math" panose="02040503050406030204" pitchFamily="18" charset="0"/>
                                </a:rPr>
                              </m:ctrlPr>
                            </m:fPr>
                            <m:num>
                              <m:r>
                                <a:rPr lang="en-AU" i="1">
                                  <a:latin typeface="Cambria Math" panose="02040503050406030204" pitchFamily="18" charset="0"/>
                                </a:rPr>
                                <m:t>𝑛𝑜</m:t>
                              </m:r>
                              <m:r>
                                <a:rPr lang="en-AU" i="0">
                                  <a:latin typeface="Cambria Math" panose="02040503050406030204" pitchFamily="18" charset="0"/>
                                </a:rPr>
                                <m:t>. </m:t>
                              </m:r>
                              <m:r>
                                <a:rPr lang="en-AU" i="1">
                                  <a:latin typeface="Cambria Math" panose="02040503050406030204" pitchFamily="18" charset="0"/>
                                </a:rPr>
                                <m:t>𝑜𝑓</m:t>
                              </m:r>
                              <m:r>
                                <a:rPr lang="en-AU" i="0">
                                  <a:latin typeface="Cambria Math" panose="02040503050406030204" pitchFamily="18" charset="0"/>
                                </a:rPr>
                                <m:t> </m:t>
                              </m:r>
                              <m:r>
                                <a:rPr lang="en-AU" i="1">
                                  <a:latin typeface="Cambria Math" panose="02040503050406030204" pitchFamily="18" charset="0"/>
                                </a:rPr>
                                <m:t>𝑟𝑒𝑓𝑒𝑟𝑒𝑛𝑐𝑒</m:t>
                              </m:r>
                              <m:r>
                                <a:rPr lang="en-AU" i="0">
                                  <a:latin typeface="Cambria Math" panose="02040503050406030204" pitchFamily="18" charset="0"/>
                                </a:rPr>
                                <m:t> </m:t>
                              </m:r>
                              <m:r>
                                <a:rPr lang="en-AU" i="1">
                                  <a:latin typeface="Cambria Math" panose="02040503050406030204" pitchFamily="18" charset="0"/>
                                </a:rPr>
                                <m:t>𝑡𝑜</m:t>
                              </m:r>
                              <m:r>
                                <a:rPr lang="en-AU" i="0">
                                  <a:latin typeface="Cambria Math" panose="02040503050406030204" pitchFamily="18" charset="0"/>
                                </a:rPr>
                                <m:t> </m:t>
                              </m:r>
                              <m:r>
                                <a:rPr lang="en-AU" i="1">
                                  <a:latin typeface="Cambria Math" panose="02040503050406030204" pitchFamily="18" charset="0"/>
                                </a:rPr>
                                <m:t>𝑡𝑎𝑟𝑔𝑒𝑡</m:t>
                              </m:r>
                              <m:r>
                                <a:rPr lang="en-AU" i="0">
                                  <a:latin typeface="Cambria Math" panose="02040503050406030204" pitchFamily="18" charset="0"/>
                                </a:rPr>
                                <m:t> </m:t>
                              </m:r>
                              <m:r>
                                <a:rPr lang="en-AU" i="1">
                                  <a:latin typeface="Cambria Math" panose="02040503050406030204" pitchFamily="18" charset="0"/>
                                </a:rPr>
                                <m:t>𝑐𝑒𝑙𝑙</m:t>
                              </m:r>
                              <m:r>
                                <a:rPr lang="en-AU" i="0">
                                  <a:latin typeface="Cambria Math" panose="02040503050406030204" pitchFamily="18" charset="0"/>
                                </a:rPr>
                                <m:t> </m:t>
                              </m:r>
                              <m:r>
                                <a:rPr lang="en-AU" i="1">
                                  <a:latin typeface="Cambria Math" panose="02040503050406030204" pitchFamily="18" charset="0"/>
                                </a:rPr>
                                <m:t>𝑖𝑛𝑡𝑒𝑟𝑎𝑐𝑡𝑖𝑜𝑛𝑠</m:t>
                              </m:r>
                            </m:num>
                            <m:den>
                              <m:r>
                                <a:rPr lang="en-AU" i="1">
                                  <a:latin typeface="Cambria Math" panose="02040503050406030204" pitchFamily="18" charset="0"/>
                                </a:rPr>
                                <m:t>𝑛𝑜</m:t>
                              </m:r>
                              <m:r>
                                <a:rPr lang="en-AU" i="0">
                                  <a:latin typeface="Cambria Math" panose="02040503050406030204" pitchFamily="18" charset="0"/>
                                </a:rPr>
                                <m:t>. </m:t>
                              </m:r>
                              <m:r>
                                <a:rPr lang="en-AU" i="1">
                                  <a:latin typeface="Cambria Math" panose="02040503050406030204" pitchFamily="18" charset="0"/>
                                </a:rPr>
                                <m:t>𝑜𝑓</m:t>
                              </m:r>
                              <m:r>
                                <a:rPr lang="en-AU" i="0">
                                  <a:latin typeface="Cambria Math" panose="02040503050406030204" pitchFamily="18" charset="0"/>
                                </a:rPr>
                                <m:t> </m:t>
                              </m:r>
                              <m:r>
                                <a:rPr lang="en-AU" i="1">
                                  <a:latin typeface="Cambria Math" panose="02040503050406030204" pitchFamily="18" charset="0"/>
                                </a:rPr>
                                <m:t>𝑟𝑒𝑓𝑒𝑟𝑒𝑛𝑐𝑒</m:t>
                              </m:r>
                              <m:r>
                                <a:rPr lang="en-AU" i="0">
                                  <a:latin typeface="Cambria Math" panose="02040503050406030204" pitchFamily="18" charset="0"/>
                                </a:rPr>
                                <m:t> </m:t>
                              </m:r>
                              <m:r>
                                <a:rPr lang="en-AU" i="1">
                                  <a:latin typeface="Cambria Math" panose="02040503050406030204" pitchFamily="18" charset="0"/>
                                </a:rPr>
                                <m:t>𝑐𝑒𝑙𝑙𝑠</m:t>
                              </m:r>
                              <m:r>
                                <a:rPr lang="en-AU" i="0">
                                  <a:latin typeface="Cambria Math" panose="02040503050406030204" pitchFamily="18" charset="0"/>
                                </a:rPr>
                                <m:t> ×</m:t>
                              </m:r>
                              <m:r>
                                <a:rPr lang="en-AU" i="1">
                                  <a:latin typeface="Cambria Math" panose="02040503050406030204" pitchFamily="18" charset="0"/>
                                </a:rPr>
                                <m:t>𝑛𝑜</m:t>
                              </m:r>
                              <m:r>
                                <a:rPr lang="en-AU" i="0">
                                  <a:latin typeface="Cambria Math" panose="02040503050406030204" pitchFamily="18" charset="0"/>
                                </a:rPr>
                                <m:t>. </m:t>
                              </m:r>
                              <m:r>
                                <a:rPr lang="en-AU" i="1">
                                  <a:latin typeface="Cambria Math" panose="02040503050406030204" pitchFamily="18" charset="0"/>
                                </a:rPr>
                                <m:t>𝑜𝑓</m:t>
                              </m:r>
                              <m:r>
                                <a:rPr lang="en-AU" i="0">
                                  <a:latin typeface="Cambria Math" panose="02040503050406030204" pitchFamily="18" charset="0"/>
                                </a:rPr>
                                <m:t> </m:t>
                              </m:r>
                              <m:r>
                                <a:rPr lang="en-AU" i="1">
                                  <a:latin typeface="Cambria Math" panose="02040503050406030204" pitchFamily="18" charset="0"/>
                                </a:rPr>
                                <m:t>𝑡𝑎𝑟𝑔𝑒𝑡</m:t>
                              </m:r>
                              <m:r>
                                <a:rPr lang="en-AU" i="0">
                                  <a:latin typeface="Cambria Math" panose="02040503050406030204" pitchFamily="18" charset="0"/>
                                </a:rPr>
                                <m:t> </m:t>
                              </m:r>
                              <m:r>
                                <a:rPr lang="en-AU" i="1">
                                  <a:latin typeface="Cambria Math" panose="02040503050406030204" pitchFamily="18" charset="0"/>
                                </a:rPr>
                                <m:t>𝑐𝑒𝑙𝑙𝑠</m:t>
                              </m:r>
                            </m:den>
                          </m:f>
                        </m:num>
                        <m:den>
                          <m:f>
                            <m:fPr>
                              <m:ctrlPr>
                                <a:rPr lang="en-AU" i="1">
                                  <a:solidFill>
                                    <a:srgbClr val="836967"/>
                                  </a:solidFill>
                                  <a:latin typeface="Cambria Math" panose="02040503050406030204" pitchFamily="18" charset="0"/>
                                </a:rPr>
                              </m:ctrlPr>
                            </m:fPr>
                            <m:num>
                              <m:r>
                                <a:rPr lang="en-AU" i="1">
                                  <a:latin typeface="Cambria Math" panose="02040503050406030204" pitchFamily="18" charset="0"/>
                                </a:rPr>
                                <m:t>𝑛𝑜</m:t>
                              </m:r>
                              <m:r>
                                <a:rPr lang="en-AU" i="0">
                                  <a:latin typeface="Cambria Math" panose="02040503050406030204" pitchFamily="18" charset="0"/>
                                </a:rPr>
                                <m:t>. </m:t>
                              </m:r>
                              <m:r>
                                <a:rPr lang="en-AU" i="1">
                                  <a:latin typeface="Cambria Math" panose="02040503050406030204" pitchFamily="18" charset="0"/>
                                </a:rPr>
                                <m:t>𝑜𝑓</m:t>
                              </m:r>
                              <m:r>
                                <a:rPr lang="en-AU" i="0">
                                  <a:latin typeface="Cambria Math" panose="02040503050406030204" pitchFamily="18" charset="0"/>
                                </a:rPr>
                                <m:t> </m:t>
                              </m:r>
                              <m:r>
                                <a:rPr lang="en-AU" i="1">
                                  <a:latin typeface="Cambria Math" panose="02040503050406030204" pitchFamily="18" charset="0"/>
                                </a:rPr>
                                <m:t>𝑟𝑒𝑓𝑒𝑟𝑒𝑛𝑐𝑒</m:t>
                              </m:r>
                              <m:r>
                                <a:rPr lang="en-AU" i="0">
                                  <a:latin typeface="Cambria Math" panose="02040503050406030204" pitchFamily="18" charset="0"/>
                                </a:rPr>
                                <m:t> </m:t>
                              </m:r>
                              <m:r>
                                <a:rPr lang="en-AU" i="1">
                                  <a:latin typeface="Cambria Math" panose="02040503050406030204" pitchFamily="18" charset="0"/>
                                </a:rPr>
                                <m:t>𝑡𝑜</m:t>
                              </m:r>
                              <m:r>
                                <a:rPr lang="en-AU" i="0">
                                  <a:latin typeface="Cambria Math" panose="02040503050406030204" pitchFamily="18" charset="0"/>
                                </a:rPr>
                                <m:t> </m:t>
                              </m:r>
                              <m:r>
                                <a:rPr lang="en-AU" i="1">
                                  <a:latin typeface="Cambria Math" panose="02040503050406030204" pitchFamily="18" charset="0"/>
                                </a:rPr>
                                <m:t>𝑟𝑒𝑓𝑒𝑟𝑒𝑛𝑐𝑒</m:t>
                              </m:r>
                              <m:r>
                                <a:rPr lang="en-AU" i="0">
                                  <a:latin typeface="Cambria Math" panose="02040503050406030204" pitchFamily="18" charset="0"/>
                                </a:rPr>
                                <m:t> </m:t>
                              </m:r>
                              <m:r>
                                <a:rPr lang="en-AU" i="1">
                                  <a:latin typeface="Cambria Math" panose="02040503050406030204" pitchFamily="18" charset="0"/>
                                </a:rPr>
                                <m:t>𝑐𝑒𝑙𝑙</m:t>
                              </m:r>
                              <m:r>
                                <a:rPr lang="en-AU" i="0">
                                  <a:latin typeface="Cambria Math" panose="02040503050406030204" pitchFamily="18" charset="0"/>
                                </a:rPr>
                                <m:t> </m:t>
                              </m:r>
                              <m:r>
                                <a:rPr lang="en-AU" i="1">
                                  <a:latin typeface="Cambria Math" panose="02040503050406030204" pitchFamily="18" charset="0"/>
                                </a:rPr>
                                <m:t>𝑖𝑛𝑡𝑒𝑟𝑎𝑐𝑡𝑖𝑜𝑛𝑠</m:t>
                              </m:r>
                            </m:num>
                            <m:den>
                              <m:r>
                                <a:rPr lang="en-AU" i="1">
                                  <a:latin typeface="Cambria Math" panose="02040503050406030204" pitchFamily="18" charset="0"/>
                                </a:rPr>
                                <m:t>𝑛𝑜</m:t>
                              </m:r>
                              <m:r>
                                <a:rPr lang="en-AU" i="0">
                                  <a:latin typeface="Cambria Math" panose="02040503050406030204" pitchFamily="18" charset="0"/>
                                </a:rPr>
                                <m:t>. </m:t>
                              </m:r>
                              <m:r>
                                <a:rPr lang="en-AU" i="1">
                                  <a:latin typeface="Cambria Math" panose="02040503050406030204" pitchFamily="18" charset="0"/>
                                </a:rPr>
                                <m:t>𝑜𝑓</m:t>
                              </m:r>
                              <m:r>
                                <a:rPr lang="en-AU" i="0">
                                  <a:latin typeface="Cambria Math" panose="02040503050406030204" pitchFamily="18" charset="0"/>
                                </a:rPr>
                                <m:t> </m:t>
                              </m:r>
                              <m:r>
                                <a:rPr lang="en-AU" i="1">
                                  <a:latin typeface="Cambria Math" panose="02040503050406030204" pitchFamily="18" charset="0"/>
                                </a:rPr>
                                <m:t>𝑟𝑒𝑓𝑒𝑟𝑒𝑛𝑐𝑒</m:t>
                              </m:r>
                              <m:r>
                                <a:rPr lang="en-AU" i="0">
                                  <a:latin typeface="Cambria Math" panose="02040503050406030204" pitchFamily="18" charset="0"/>
                                </a:rPr>
                                <m:t> </m:t>
                              </m:r>
                              <m:r>
                                <a:rPr lang="en-AU" i="1">
                                  <a:latin typeface="Cambria Math" panose="02040503050406030204" pitchFamily="18" charset="0"/>
                                </a:rPr>
                                <m:t>𝑐𝑒𝑙𝑙𝑠</m:t>
                              </m:r>
                              <m:r>
                                <a:rPr lang="en-AU" i="0">
                                  <a:latin typeface="Cambria Math" panose="02040503050406030204" pitchFamily="18" charset="0"/>
                                </a:rPr>
                                <m:t> ×</m:t>
                              </m:r>
                              <m:r>
                                <a:rPr lang="en-AU" i="1">
                                  <a:latin typeface="Cambria Math" panose="02040503050406030204" pitchFamily="18" charset="0"/>
                                </a:rPr>
                                <m:t>𝑛𝑜</m:t>
                              </m:r>
                              <m:r>
                                <a:rPr lang="en-AU" i="0">
                                  <a:latin typeface="Cambria Math" panose="02040503050406030204" pitchFamily="18" charset="0"/>
                                </a:rPr>
                                <m:t>. </m:t>
                              </m:r>
                              <m:r>
                                <a:rPr lang="en-AU" i="1">
                                  <a:latin typeface="Cambria Math" panose="02040503050406030204" pitchFamily="18" charset="0"/>
                                </a:rPr>
                                <m:t>𝑜𝑓</m:t>
                              </m:r>
                              <m:r>
                                <a:rPr lang="en-AU" i="0">
                                  <a:latin typeface="Cambria Math" panose="02040503050406030204" pitchFamily="18" charset="0"/>
                                </a:rPr>
                                <m:t> </m:t>
                              </m:r>
                              <m:r>
                                <a:rPr lang="en-AU" i="1">
                                  <a:latin typeface="Cambria Math" panose="02040503050406030204" pitchFamily="18" charset="0"/>
                                </a:rPr>
                                <m:t>𝑟𝑒𝑓𝑒𝑟𝑒𝑛𝑐𝑒</m:t>
                              </m:r>
                              <m:r>
                                <a:rPr lang="en-AU" i="0">
                                  <a:latin typeface="Cambria Math" panose="02040503050406030204" pitchFamily="18" charset="0"/>
                                </a:rPr>
                                <m:t> </m:t>
                              </m:r>
                              <m:r>
                                <a:rPr lang="en-AU" i="1">
                                  <a:latin typeface="Cambria Math" panose="02040503050406030204" pitchFamily="18" charset="0"/>
                                </a:rPr>
                                <m:t>𝑐𝑒𝑙𝑙𝑠</m:t>
                              </m:r>
                            </m:den>
                          </m:f>
                        </m:den>
                      </m:f>
                    </m:oMath>
                  </m:oMathPara>
                </a14:m>
                <a:endParaRPr lang="en-AU" dirty="0"/>
              </a:p>
            </p:txBody>
          </p:sp>
        </mc:Choice>
        <mc:Fallback xmlns="">
          <p:sp>
            <p:nvSpPr>
              <p:cNvPr id="146" name="TextBox 145">
                <a:extLst>
                  <a:ext uri="{FF2B5EF4-FFF2-40B4-BE49-F238E27FC236}">
                    <a16:creationId xmlns:a16="http://schemas.microsoft.com/office/drawing/2014/main" id="{75DE2666-1DC9-41DA-B009-9E29486326E4}"/>
                  </a:ext>
                </a:extLst>
              </p:cNvPr>
              <p:cNvSpPr txBox="1">
                <a:spLocks noRot="1" noChangeAspect="1" noMove="1" noResize="1" noEditPoints="1" noAdjustHandles="1" noChangeArrowheads="1" noChangeShapeType="1" noTextEdit="1"/>
              </p:cNvSpPr>
              <p:nvPr/>
            </p:nvSpPr>
            <p:spPr>
              <a:xfrm>
                <a:off x="5026483" y="2511294"/>
                <a:ext cx="6978134" cy="1147622"/>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5DE2666-1DC9-41DA-B009-9E29486326E4}"/>
                  </a:ext>
                </a:extLst>
              </p:cNvPr>
              <p:cNvSpPr txBox="1"/>
              <p:nvPr/>
            </p:nvSpPr>
            <p:spPr>
              <a:xfrm>
                <a:off x="5026483" y="4109314"/>
                <a:ext cx="6978134" cy="6674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i="0" smtClean="0">
                          <a:latin typeface="Cambria Math" panose="02040503050406030204" pitchFamily="18" charset="0"/>
                        </a:rPr>
                        <m:t>= </m:t>
                      </m:r>
                      <m:f>
                        <m:fPr>
                          <m:ctrlPr>
                            <a:rPr lang="en-AU" i="1">
                              <a:solidFill>
                                <a:srgbClr val="836967"/>
                              </a:solidFill>
                              <a:latin typeface="Cambria Math" panose="02040503050406030204" pitchFamily="18" charset="0"/>
                            </a:rPr>
                          </m:ctrlPr>
                        </m:fPr>
                        <m:num>
                          <m:r>
                            <a:rPr lang="en-AU" b="0" i="1" smtClean="0">
                              <a:latin typeface="Cambria Math" panose="02040503050406030204" pitchFamily="18" charset="0"/>
                            </a:rPr>
                            <m:t>𝑟𝑒𝑓</m:t>
                          </m:r>
                          <m:r>
                            <a:rPr lang="en-AU" b="0" i="1" smtClean="0">
                              <a:latin typeface="Cambria Math" panose="02040503050406030204" pitchFamily="18" charset="0"/>
                            </a:rPr>
                            <m:t> </m:t>
                          </m:r>
                          <m:r>
                            <a:rPr lang="en-AU" b="0" i="1" smtClean="0">
                              <a:latin typeface="Cambria Math" panose="02040503050406030204" pitchFamily="18" charset="0"/>
                            </a:rPr>
                            <m:t>𝑡𝑜</m:t>
                          </m:r>
                          <m:r>
                            <a:rPr lang="en-AU">
                              <a:latin typeface="Cambria Math" panose="02040503050406030204" pitchFamily="18" charset="0"/>
                            </a:rPr>
                            <m:t> </m:t>
                          </m:r>
                          <m:r>
                            <a:rPr lang="en-AU" i="1">
                              <a:latin typeface="Cambria Math" panose="02040503050406030204" pitchFamily="18" charset="0"/>
                            </a:rPr>
                            <m:t>𝑡𝑎𝑟𝑔𝑒𝑡</m:t>
                          </m:r>
                          <m:r>
                            <a:rPr lang="en-AU">
                              <a:latin typeface="Cambria Math" panose="02040503050406030204" pitchFamily="18" charset="0"/>
                            </a:rPr>
                            <m:t> </m:t>
                          </m:r>
                          <m:r>
                            <a:rPr lang="en-AU" i="1">
                              <a:latin typeface="Cambria Math" panose="02040503050406030204" pitchFamily="18" charset="0"/>
                            </a:rPr>
                            <m:t>𝑐𝑒𝑙𝑙</m:t>
                          </m:r>
                          <m:r>
                            <a:rPr lang="en-AU">
                              <a:latin typeface="Cambria Math" panose="02040503050406030204" pitchFamily="18" charset="0"/>
                            </a:rPr>
                            <m:t> </m:t>
                          </m:r>
                          <m:r>
                            <a:rPr lang="en-AU" i="1">
                              <a:latin typeface="Cambria Math" panose="02040503050406030204" pitchFamily="18" charset="0"/>
                            </a:rPr>
                            <m:t>𝑖𝑛𝑡𝑒𝑟𝑎𝑐𝑡𝑖𝑜𝑛𝑠</m:t>
                          </m:r>
                        </m:num>
                        <m:den>
                          <m:r>
                            <a:rPr lang="en-AU" i="1">
                              <a:latin typeface="Cambria Math" panose="02040503050406030204" pitchFamily="18" charset="0"/>
                            </a:rPr>
                            <m:t>𝑟𝑒𝑓</m:t>
                          </m:r>
                          <m:r>
                            <a:rPr lang="en-AU">
                              <a:latin typeface="Cambria Math" panose="02040503050406030204" pitchFamily="18" charset="0"/>
                            </a:rPr>
                            <m:t> </m:t>
                          </m:r>
                          <m:r>
                            <a:rPr lang="en-AU" i="1">
                              <a:latin typeface="Cambria Math" panose="02040503050406030204" pitchFamily="18" charset="0"/>
                            </a:rPr>
                            <m:t>𝑡𝑜</m:t>
                          </m:r>
                          <m:r>
                            <a:rPr lang="en-AU">
                              <a:latin typeface="Cambria Math" panose="02040503050406030204" pitchFamily="18" charset="0"/>
                            </a:rPr>
                            <m:t> </m:t>
                          </m:r>
                          <m:r>
                            <a:rPr lang="en-AU" b="0" i="1" smtClean="0">
                              <a:latin typeface="Cambria Math" panose="02040503050406030204" pitchFamily="18" charset="0"/>
                            </a:rPr>
                            <m:t>𝑟𝑒𝑓</m:t>
                          </m:r>
                          <m:r>
                            <a:rPr lang="en-AU">
                              <a:latin typeface="Cambria Math" panose="02040503050406030204" pitchFamily="18" charset="0"/>
                            </a:rPr>
                            <m:t> </m:t>
                          </m:r>
                          <m:r>
                            <a:rPr lang="en-AU" i="1">
                              <a:latin typeface="Cambria Math" panose="02040503050406030204" pitchFamily="18" charset="0"/>
                            </a:rPr>
                            <m:t>𝑐𝑒𝑙𝑙</m:t>
                          </m:r>
                          <m:r>
                            <a:rPr lang="en-AU">
                              <a:latin typeface="Cambria Math" panose="02040503050406030204" pitchFamily="18" charset="0"/>
                            </a:rPr>
                            <m:t> </m:t>
                          </m:r>
                          <m:r>
                            <a:rPr lang="en-AU" i="1">
                              <a:latin typeface="Cambria Math" panose="02040503050406030204" pitchFamily="18" charset="0"/>
                            </a:rPr>
                            <m:t>𝑖𝑛𝑡𝑒𝑟𝑎𝑐𝑡𝑖𝑜𝑛𝑠</m:t>
                          </m:r>
                        </m:den>
                      </m:f>
                      <m:r>
                        <a:rPr lang="en-AU" b="0" i="1" smtClean="0">
                          <a:latin typeface="Cambria Math" panose="02040503050406030204" pitchFamily="18" charset="0"/>
                        </a:rPr>
                        <m:t> </m:t>
                      </m:r>
                      <m:r>
                        <a:rPr lang="en-AU" b="0" i="1" smtClean="0">
                          <a:latin typeface="Cambria Math" panose="02040503050406030204" pitchFamily="18" charset="0"/>
                          <a:ea typeface="Cambria Math" panose="02040503050406030204" pitchFamily="18" charset="0"/>
                        </a:rPr>
                        <m:t>× </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𝑛𝑜</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𝑜𝑓</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𝑟𝑒𝑓</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𝑐𝑒𝑙𝑙𝑠</m:t>
                          </m:r>
                        </m:num>
                        <m:den>
                          <m:r>
                            <a:rPr lang="en-AU" b="0" i="1" smtClean="0">
                              <a:latin typeface="Cambria Math" panose="02040503050406030204" pitchFamily="18" charset="0"/>
                              <a:ea typeface="Cambria Math" panose="02040503050406030204" pitchFamily="18" charset="0"/>
                            </a:rPr>
                            <m:t>𝑛𝑜</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𝑜𝑓</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𝑡𝑎𝑟𝑔𝑒𝑡</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𝑐𝑒𝑙𝑙𝑠</m:t>
                          </m:r>
                        </m:den>
                      </m:f>
                    </m:oMath>
                  </m:oMathPara>
                </a14:m>
                <a:endParaRPr lang="en-AU" dirty="0"/>
              </a:p>
            </p:txBody>
          </p:sp>
        </mc:Choice>
        <mc:Fallback xmlns="">
          <p:sp>
            <p:nvSpPr>
              <p:cNvPr id="148" name="TextBox 147">
                <a:extLst>
                  <a:ext uri="{FF2B5EF4-FFF2-40B4-BE49-F238E27FC236}">
                    <a16:creationId xmlns:a16="http://schemas.microsoft.com/office/drawing/2014/main" id="{75DE2666-1DC9-41DA-B009-9E29486326E4}"/>
                  </a:ext>
                </a:extLst>
              </p:cNvPr>
              <p:cNvSpPr txBox="1">
                <a:spLocks noRot="1" noChangeAspect="1" noMove="1" noResize="1" noEditPoints="1" noAdjustHandles="1" noChangeArrowheads="1" noChangeShapeType="1" noTextEdit="1"/>
              </p:cNvSpPr>
              <p:nvPr/>
            </p:nvSpPr>
            <p:spPr>
              <a:xfrm>
                <a:off x="5026483" y="4109314"/>
                <a:ext cx="6978134" cy="667490"/>
              </a:xfrm>
              <a:prstGeom prst="rect">
                <a:avLst/>
              </a:prstGeom>
              <a:blipFill>
                <a:blip r:embed="rId6"/>
                <a:stretch>
                  <a:fillRect/>
                </a:stretch>
              </a:blipFill>
            </p:spPr>
            <p:txBody>
              <a:bodyPr/>
              <a:lstStyle/>
              <a:p>
                <a:r>
                  <a:rPr lang="en-AU">
                    <a:noFill/>
                  </a:rPr>
                  <a:t> </a:t>
                </a:r>
              </a:p>
            </p:txBody>
          </p:sp>
        </mc:Fallback>
      </mc:AlternateContent>
      <p:sp>
        <p:nvSpPr>
          <p:cNvPr id="66" name="Title 1">
            <a:extLst>
              <a:ext uri="{FF2B5EF4-FFF2-40B4-BE49-F238E27FC236}">
                <a16:creationId xmlns:a16="http://schemas.microsoft.com/office/drawing/2014/main" id="{06FD55CA-2E4A-1849-8ABA-615E088CE371}"/>
              </a:ext>
            </a:extLst>
          </p:cNvPr>
          <p:cNvSpPr>
            <a:spLocks noGrp="1"/>
          </p:cNvSpPr>
          <p:nvPr>
            <p:ph type="title"/>
          </p:nvPr>
        </p:nvSpPr>
        <p:spPr>
          <a:xfrm>
            <a:off x="685916" y="384285"/>
            <a:ext cx="8911687" cy="1280890"/>
          </a:xfrm>
        </p:spPr>
        <p:txBody>
          <a:bodyPr/>
          <a:lstStyle/>
          <a:p>
            <a:r>
              <a:rPr lang="en-US" altLang="zh-CN" dirty="0" err="1"/>
              <a:t>Normalised</a:t>
            </a:r>
            <a:r>
              <a:rPr lang="en-US" altLang="zh-CN" dirty="0"/>
              <a:t> Mixing</a:t>
            </a:r>
            <a:r>
              <a:rPr lang="zh-CN" altLang="en-US" dirty="0"/>
              <a:t> </a:t>
            </a:r>
            <a:r>
              <a:rPr lang="en-US" altLang="zh-CN" dirty="0"/>
              <a:t>score</a:t>
            </a:r>
            <a:endParaRPr lang="en-US" dirty="0"/>
          </a:p>
        </p:txBody>
      </p:sp>
    </p:spTree>
    <p:extLst>
      <p:ext uri="{BB962C8B-B14F-4D97-AF65-F5344CB8AC3E}">
        <p14:creationId xmlns:p14="http://schemas.microsoft.com/office/powerpoint/2010/main" val="32491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2D21-6D59-1788-714E-44284BB361E7}"/>
              </a:ext>
            </a:extLst>
          </p:cNvPr>
          <p:cNvSpPr>
            <a:spLocks noGrp="1"/>
          </p:cNvSpPr>
          <p:nvPr>
            <p:ph type="ctrTitle"/>
          </p:nvPr>
        </p:nvSpPr>
        <p:spPr/>
        <p:txBody>
          <a:bodyPr/>
          <a:lstStyle/>
          <a:p>
            <a:r>
              <a:rPr lang="en-US" altLang="zh-CN" dirty="0"/>
              <a:t>SPIAT</a:t>
            </a:r>
            <a:r>
              <a:rPr lang="zh-CN" altLang="en-US" dirty="0"/>
              <a:t> </a:t>
            </a:r>
            <a:r>
              <a:rPr lang="en-US" altLang="zh-CN" dirty="0" err="1"/>
              <a:t>spaSim</a:t>
            </a:r>
            <a:r>
              <a:rPr lang="zh-CN" altLang="en-US" dirty="0"/>
              <a:t> </a:t>
            </a:r>
            <a:r>
              <a:rPr lang="en-US" altLang="zh-CN" dirty="0"/>
              <a:t>workshop</a:t>
            </a:r>
            <a:endParaRPr lang="en-US" dirty="0"/>
          </a:p>
        </p:txBody>
      </p:sp>
      <p:sp>
        <p:nvSpPr>
          <p:cNvPr id="3" name="Subtitle 2">
            <a:extLst>
              <a:ext uri="{FF2B5EF4-FFF2-40B4-BE49-F238E27FC236}">
                <a16:creationId xmlns:a16="http://schemas.microsoft.com/office/drawing/2014/main" id="{4F2E3881-A705-4D74-907E-C47942F2A79D}"/>
              </a:ext>
            </a:extLst>
          </p:cNvPr>
          <p:cNvSpPr>
            <a:spLocks noGrp="1"/>
          </p:cNvSpPr>
          <p:nvPr>
            <p:ph type="subTitle" idx="1"/>
          </p:nvPr>
        </p:nvSpPr>
        <p:spPr/>
        <p:txBody>
          <a:bodyPr/>
          <a:lstStyle/>
          <a:p>
            <a:r>
              <a:rPr lang="en-US" altLang="zh-CN" dirty="0"/>
              <a:t>8</a:t>
            </a:r>
            <a:r>
              <a:rPr lang="zh-CN" altLang="en-US" dirty="0"/>
              <a:t> </a:t>
            </a:r>
            <a:r>
              <a:rPr lang="en-US" altLang="zh-CN" dirty="0"/>
              <a:t>Nov</a:t>
            </a:r>
            <a:r>
              <a:rPr lang="zh-CN" altLang="en-US" dirty="0"/>
              <a:t> </a:t>
            </a:r>
            <a:r>
              <a:rPr lang="en-US" altLang="zh-CN" dirty="0"/>
              <a:t>2023</a:t>
            </a:r>
            <a:endParaRPr lang="en-AU" altLang="zh-CN" dirty="0"/>
          </a:p>
          <a:p>
            <a:r>
              <a:rPr lang="en-US" altLang="zh-CN" dirty="0"/>
              <a:t>Peter</a:t>
            </a:r>
            <a:r>
              <a:rPr lang="zh-CN" altLang="en-US" dirty="0"/>
              <a:t> </a:t>
            </a:r>
            <a:r>
              <a:rPr lang="en-US" altLang="zh-CN" dirty="0"/>
              <a:t>MacCallum</a:t>
            </a:r>
            <a:r>
              <a:rPr lang="zh-CN" altLang="en-US" dirty="0"/>
              <a:t> </a:t>
            </a:r>
            <a:r>
              <a:rPr lang="en-US" altLang="zh-CN" dirty="0"/>
              <a:t>Cancer</a:t>
            </a:r>
            <a:r>
              <a:rPr lang="zh-CN" altLang="en-US" dirty="0"/>
              <a:t> </a:t>
            </a:r>
            <a:r>
              <a:rPr lang="en-US" altLang="zh-CN" dirty="0"/>
              <a:t>Centre</a:t>
            </a:r>
            <a:endParaRPr lang="en-US" dirty="0"/>
          </a:p>
        </p:txBody>
      </p:sp>
    </p:spTree>
    <p:extLst>
      <p:ext uri="{BB962C8B-B14F-4D97-AF65-F5344CB8AC3E}">
        <p14:creationId xmlns:p14="http://schemas.microsoft.com/office/powerpoint/2010/main" val="4286253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CBB8-DCA6-C7D6-EA8F-A49E31D4FBDD}"/>
              </a:ext>
            </a:extLst>
          </p:cNvPr>
          <p:cNvSpPr>
            <a:spLocks noGrp="1"/>
          </p:cNvSpPr>
          <p:nvPr>
            <p:ph type="title"/>
          </p:nvPr>
        </p:nvSpPr>
        <p:spPr/>
        <p:txBody>
          <a:bodyPr/>
          <a:lstStyle/>
          <a:p>
            <a:r>
              <a:rPr lang="en-AU" dirty="0"/>
              <a:t>Cross K function</a:t>
            </a:r>
            <a:endParaRPr lang="en-US" dirty="0"/>
          </a:p>
        </p:txBody>
      </p:sp>
      <p:pic>
        <p:nvPicPr>
          <p:cNvPr id="4" name="Content Placeholder 4" descr="A diagram of a graph&#10;&#10;Description automatically generated">
            <a:extLst>
              <a:ext uri="{FF2B5EF4-FFF2-40B4-BE49-F238E27FC236}">
                <a16:creationId xmlns:a16="http://schemas.microsoft.com/office/drawing/2014/main" id="{8D518915-EDA2-6BAC-A159-844B2D6D786E}"/>
              </a:ext>
            </a:extLst>
          </p:cNvPr>
          <p:cNvPicPr>
            <a:picLocks noGrp="1" noChangeAspect="1"/>
          </p:cNvPicPr>
          <p:nvPr>
            <p:ph idx="1"/>
          </p:nvPr>
        </p:nvPicPr>
        <p:blipFill rotWithShape="1">
          <a:blip r:embed="rId2"/>
          <a:srcRect t="46304"/>
          <a:stretch/>
        </p:blipFill>
        <p:spPr>
          <a:xfrm>
            <a:off x="482097" y="1927087"/>
            <a:ext cx="11227805" cy="2690949"/>
          </a:xfrm>
        </p:spPr>
      </p:pic>
    </p:spTree>
    <p:extLst>
      <p:ext uri="{BB962C8B-B14F-4D97-AF65-F5344CB8AC3E}">
        <p14:creationId xmlns:p14="http://schemas.microsoft.com/office/powerpoint/2010/main" val="570608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C63-A614-1FDB-84CB-D01756626EEE}"/>
              </a:ext>
            </a:extLst>
          </p:cNvPr>
          <p:cNvSpPr>
            <a:spLocks noGrp="1"/>
          </p:cNvSpPr>
          <p:nvPr>
            <p:ph type="title"/>
          </p:nvPr>
        </p:nvSpPr>
        <p:spPr/>
        <p:txBody>
          <a:bodyPr/>
          <a:lstStyle/>
          <a:p>
            <a:r>
              <a:rPr lang="en-US" altLang="zh-CN" dirty="0"/>
              <a:t>Cross</a:t>
            </a:r>
            <a:r>
              <a:rPr lang="zh-CN" altLang="en-US" dirty="0"/>
              <a:t> </a:t>
            </a:r>
            <a:r>
              <a:rPr lang="en-US" altLang="zh-CN" dirty="0"/>
              <a:t>K</a:t>
            </a:r>
            <a:r>
              <a:rPr lang="zh-CN" altLang="en-US" dirty="0"/>
              <a:t> </a:t>
            </a:r>
            <a:r>
              <a:rPr lang="en-US" altLang="zh-CN" dirty="0"/>
              <a:t>function</a:t>
            </a:r>
            <a:endParaRPr lang="en-US" dirty="0"/>
          </a:p>
        </p:txBody>
      </p:sp>
      <p:pic>
        <p:nvPicPr>
          <p:cNvPr id="5" name="Content Placeholder 4" descr="A close-up of a graph&#10;&#10;Description automatically generated">
            <a:extLst>
              <a:ext uri="{FF2B5EF4-FFF2-40B4-BE49-F238E27FC236}">
                <a16:creationId xmlns:a16="http://schemas.microsoft.com/office/drawing/2014/main" id="{2A34DEA3-8C10-AE2B-FEB6-5284F7BAE306}"/>
              </a:ext>
            </a:extLst>
          </p:cNvPr>
          <p:cNvPicPr>
            <a:picLocks noGrp="1" noChangeAspect="1"/>
          </p:cNvPicPr>
          <p:nvPr>
            <p:ph idx="1"/>
          </p:nvPr>
        </p:nvPicPr>
        <p:blipFill>
          <a:blip r:embed="rId3"/>
          <a:stretch>
            <a:fillRect/>
          </a:stretch>
        </p:blipFill>
        <p:spPr>
          <a:xfrm>
            <a:off x="1183039" y="2006600"/>
            <a:ext cx="9825922" cy="3759994"/>
          </a:xfrm>
        </p:spPr>
      </p:pic>
    </p:spTree>
    <p:extLst>
      <p:ext uri="{BB962C8B-B14F-4D97-AF65-F5344CB8AC3E}">
        <p14:creationId xmlns:p14="http://schemas.microsoft.com/office/powerpoint/2010/main" val="2904258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F8F0-395B-9665-0B05-72B04122A499}"/>
              </a:ext>
            </a:extLst>
          </p:cNvPr>
          <p:cNvSpPr>
            <a:spLocks noGrp="1"/>
          </p:cNvSpPr>
          <p:nvPr>
            <p:ph type="title"/>
          </p:nvPr>
        </p:nvSpPr>
        <p:spPr/>
        <p:txBody>
          <a:bodyPr/>
          <a:lstStyle/>
          <a:p>
            <a:r>
              <a:rPr lang="en-US" altLang="zh-CN" dirty="0"/>
              <a:t>Choosing</a:t>
            </a:r>
            <a:r>
              <a:rPr lang="zh-CN" altLang="en-US" dirty="0"/>
              <a:t> </a:t>
            </a:r>
            <a:r>
              <a:rPr lang="en-US" altLang="zh-CN" dirty="0"/>
              <a:t>the</a:t>
            </a:r>
            <a:r>
              <a:rPr lang="zh-CN" altLang="en-US" dirty="0"/>
              <a:t> </a:t>
            </a:r>
            <a:r>
              <a:rPr lang="en-US" altLang="zh-CN" dirty="0"/>
              <a:t>radius/radii</a:t>
            </a:r>
            <a:endParaRPr lang="en-US" dirty="0"/>
          </a:p>
        </p:txBody>
      </p:sp>
      <p:sp>
        <p:nvSpPr>
          <p:cNvPr id="3" name="Content Placeholder 2">
            <a:extLst>
              <a:ext uri="{FF2B5EF4-FFF2-40B4-BE49-F238E27FC236}">
                <a16:creationId xmlns:a16="http://schemas.microsoft.com/office/drawing/2014/main" id="{2B5F6D05-2FCD-A393-93D5-44FD89D4823D}"/>
              </a:ext>
            </a:extLst>
          </p:cNvPr>
          <p:cNvSpPr>
            <a:spLocks noGrp="1"/>
          </p:cNvSpPr>
          <p:nvPr>
            <p:ph idx="1"/>
          </p:nvPr>
        </p:nvSpPr>
        <p:spPr/>
        <p:txBody>
          <a:bodyPr/>
          <a:lstStyle/>
          <a:p>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arbitrary</a:t>
            </a:r>
            <a:r>
              <a:rPr lang="zh-CN" altLang="en-US" dirty="0"/>
              <a:t> </a:t>
            </a:r>
            <a:r>
              <a:rPr lang="en-US" altLang="zh-CN" dirty="0"/>
              <a:t>to</a:t>
            </a:r>
            <a:r>
              <a:rPr lang="zh-CN" altLang="en-US" dirty="0"/>
              <a:t> </a:t>
            </a:r>
            <a:r>
              <a:rPr lang="en-US" altLang="zh-CN" dirty="0"/>
              <a:t>choose</a:t>
            </a:r>
            <a:r>
              <a:rPr lang="zh-CN" altLang="en-US" dirty="0"/>
              <a:t> </a:t>
            </a:r>
            <a:r>
              <a:rPr lang="en-US" altLang="zh-CN" dirty="0"/>
              <a:t>a</a:t>
            </a:r>
            <a:r>
              <a:rPr lang="zh-CN" altLang="en-US" dirty="0"/>
              <a:t> </a:t>
            </a:r>
            <a:r>
              <a:rPr lang="en-US" altLang="zh-CN" dirty="0"/>
              <a:t>distance</a:t>
            </a:r>
            <a:r>
              <a:rPr lang="zh-CN" altLang="en-US" dirty="0"/>
              <a:t> </a:t>
            </a:r>
            <a:r>
              <a:rPr lang="en-US" altLang="zh-CN" dirty="0"/>
              <a:t>as</a:t>
            </a:r>
            <a:r>
              <a:rPr lang="zh-CN" altLang="en-US" dirty="0"/>
              <a:t> </a:t>
            </a:r>
            <a:r>
              <a:rPr lang="en-US" altLang="zh-CN" dirty="0"/>
              <a:t>the</a:t>
            </a:r>
            <a:r>
              <a:rPr lang="zh-CN" altLang="en-US" dirty="0"/>
              <a:t> </a:t>
            </a:r>
            <a:r>
              <a:rPr lang="en-US" altLang="zh-CN" dirty="0"/>
              <a:t>radius</a:t>
            </a:r>
          </a:p>
          <a:p>
            <a:r>
              <a:rPr lang="en-US" altLang="zh-CN" dirty="0"/>
              <a:t>It</a:t>
            </a:r>
            <a:r>
              <a:rPr lang="zh-CN" altLang="en-US" dirty="0"/>
              <a:t> </a:t>
            </a:r>
            <a:r>
              <a:rPr lang="en-US" altLang="zh-CN" dirty="0"/>
              <a:t>depends</a:t>
            </a:r>
            <a:r>
              <a:rPr lang="zh-CN" altLang="en-US" dirty="0"/>
              <a:t> </a:t>
            </a:r>
            <a:r>
              <a:rPr lang="en-US" altLang="zh-CN" dirty="0"/>
              <a:t>on</a:t>
            </a:r>
            <a:r>
              <a:rPr lang="zh-CN" altLang="en-US" dirty="0"/>
              <a:t> </a:t>
            </a:r>
            <a:r>
              <a:rPr lang="en-US" altLang="zh-CN" dirty="0"/>
              <a:t>your</a:t>
            </a:r>
            <a:r>
              <a:rPr lang="zh-CN" altLang="en-US" dirty="0"/>
              <a:t> </a:t>
            </a:r>
            <a:r>
              <a:rPr lang="en-US" altLang="zh-CN" dirty="0"/>
              <a:t>biological</a:t>
            </a:r>
            <a:r>
              <a:rPr lang="zh-CN" altLang="en-US" dirty="0"/>
              <a:t> </a:t>
            </a:r>
            <a:r>
              <a:rPr lang="en-US" altLang="zh-CN" dirty="0"/>
              <a:t>question</a:t>
            </a:r>
            <a:endParaRPr lang="en-AU" altLang="zh-CN" dirty="0"/>
          </a:p>
          <a:p>
            <a:r>
              <a:rPr lang="en-US" altLang="zh-CN" dirty="0"/>
              <a:t>How</a:t>
            </a:r>
            <a:r>
              <a:rPr lang="zh-CN" altLang="en-US" dirty="0"/>
              <a:t> </a:t>
            </a:r>
            <a:r>
              <a:rPr lang="en-US" altLang="zh-CN" dirty="0"/>
              <a:t>do</a:t>
            </a:r>
            <a:r>
              <a:rPr lang="zh-CN" altLang="en-US" dirty="0"/>
              <a:t> </a:t>
            </a:r>
            <a:r>
              <a:rPr lang="en-US" altLang="zh-CN" dirty="0"/>
              <a:t>you</a:t>
            </a:r>
            <a:r>
              <a:rPr lang="zh-CN" altLang="en-US" dirty="0"/>
              <a:t> </a:t>
            </a:r>
            <a:r>
              <a:rPr lang="en-US" altLang="zh-CN" dirty="0"/>
              <a:t>define</a:t>
            </a:r>
            <a:r>
              <a:rPr lang="zh-CN" altLang="en-US" dirty="0"/>
              <a:t> </a:t>
            </a:r>
            <a:r>
              <a:rPr lang="en-US" altLang="zh-CN" dirty="0"/>
              <a:t>an</a:t>
            </a:r>
            <a:r>
              <a:rPr lang="zh-CN" altLang="en-US" dirty="0"/>
              <a:t> </a:t>
            </a:r>
            <a:r>
              <a:rPr lang="en-US" altLang="zh-CN" dirty="0"/>
              <a:t>interaction–</a:t>
            </a:r>
            <a:r>
              <a:rPr lang="zh-CN" altLang="en-US" dirty="0"/>
              <a:t> </a:t>
            </a:r>
            <a:r>
              <a:rPr lang="en-US" altLang="zh-CN" dirty="0"/>
              <a:t>20</a:t>
            </a:r>
            <a:r>
              <a:rPr lang="zh-CN" altLang="en-US" dirty="0"/>
              <a:t> </a:t>
            </a:r>
            <a:r>
              <a:rPr lang="en-US" altLang="zh-CN" dirty="0"/>
              <a:t>microns?</a:t>
            </a:r>
            <a:r>
              <a:rPr lang="zh-CN" altLang="en-US" dirty="0"/>
              <a:t> </a:t>
            </a:r>
            <a:r>
              <a:rPr lang="en-US" altLang="zh-CN" dirty="0"/>
              <a:t>100</a:t>
            </a:r>
            <a:r>
              <a:rPr lang="zh-CN" altLang="en-US" dirty="0"/>
              <a:t> </a:t>
            </a:r>
            <a:r>
              <a:rPr lang="en-US" altLang="zh-CN" dirty="0"/>
              <a:t>microns?</a:t>
            </a:r>
          </a:p>
          <a:p>
            <a:endParaRPr lang="en-US" altLang="zh-CN" dirty="0"/>
          </a:p>
          <a:p>
            <a:r>
              <a:rPr lang="en-US" altLang="zh-CN" dirty="0"/>
              <a:t>For</a:t>
            </a:r>
            <a:r>
              <a:rPr lang="zh-CN" altLang="en-US" dirty="0"/>
              <a:t> </a:t>
            </a:r>
            <a:r>
              <a:rPr lang="en-US" altLang="zh-CN" dirty="0"/>
              <a:t>metrics</a:t>
            </a:r>
            <a:r>
              <a:rPr lang="zh-CN" altLang="en-US" dirty="0"/>
              <a:t> </a:t>
            </a:r>
            <a:r>
              <a:rPr lang="en-US" altLang="zh-CN" dirty="0"/>
              <a:t>with</a:t>
            </a:r>
            <a:r>
              <a:rPr lang="zh-CN" altLang="en-US" dirty="0"/>
              <a:t> </a:t>
            </a:r>
            <a:r>
              <a:rPr lang="en-US" altLang="zh-CN" dirty="0"/>
              <a:t>a</a:t>
            </a:r>
            <a:r>
              <a:rPr lang="zh-CN" altLang="en-US" dirty="0"/>
              <a:t> </a:t>
            </a:r>
            <a:r>
              <a:rPr lang="en-US" altLang="zh-CN" dirty="0"/>
              <a:t>range</a:t>
            </a:r>
            <a:r>
              <a:rPr lang="zh-CN" altLang="en-US" dirty="0"/>
              <a:t> </a:t>
            </a:r>
            <a:r>
              <a:rPr lang="en-US" altLang="zh-CN" dirty="0"/>
              <a:t>of</a:t>
            </a:r>
            <a:r>
              <a:rPr lang="zh-CN" altLang="en-US" dirty="0"/>
              <a:t> </a:t>
            </a:r>
            <a:r>
              <a:rPr lang="en-US" altLang="zh-CN" dirty="0"/>
              <a:t>radii</a:t>
            </a:r>
            <a:r>
              <a:rPr lang="zh-CN" altLang="en-US" dirty="0"/>
              <a:t> </a:t>
            </a:r>
            <a:r>
              <a:rPr lang="en-US" altLang="zh-CN" dirty="0"/>
              <a:t>(like</a:t>
            </a:r>
            <a:r>
              <a:rPr lang="zh-CN" altLang="en-US" dirty="0"/>
              <a:t> </a:t>
            </a:r>
            <a:r>
              <a:rPr lang="en-US" altLang="zh-CN" dirty="0"/>
              <a:t>cross</a:t>
            </a:r>
            <a:r>
              <a:rPr lang="zh-CN" altLang="en-US" dirty="0"/>
              <a:t> </a:t>
            </a:r>
            <a:r>
              <a:rPr lang="en-US" altLang="zh-CN" dirty="0"/>
              <a:t>K)</a:t>
            </a:r>
          </a:p>
          <a:p>
            <a:r>
              <a:rPr lang="en-US" altLang="zh-CN" dirty="0"/>
              <a:t>We</a:t>
            </a:r>
            <a:r>
              <a:rPr lang="zh-CN" altLang="en-US" dirty="0"/>
              <a:t> </a:t>
            </a:r>
            <a:r>
              <a:rPr lang="en-US" altLang="zh-CN" dirty="0"/>
              <a:t>suggest</a:t>
            </a:r>
            <a:r>
              <a:rPr lang="zh-CN" altLang="en-US" dirty="0"/>
              <a:t> </a:t>
            </a:r>
            <a:r>
              <a:rPr lang="en-US" altLang="zh-CN" dirty="0"/>
              <a:t>choosing</a:t>
            </a:r>
            <a:r>
              <a:rPr lang="zh-CN" altLang="en-US" dirty="0"/>
              <a:t> </a:t>
            </a:r>
            <a:r>
              <a:rPr lang="en-US" altLang="zh-CN" dirty="0"/>
              <a:t>the</a:t>
            </a:r>
            <a:r>
              <a:rPr lang="zh-CN" altLang="en-US" dirty="0"/>
              <a:t> </a:t>
            </a:r>
            <a:r>
              <a:rPr lang="en-US" altLang="zh-CN" dirty="0"/>
              <a:t>radii</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size</a:t>
            </a:r>
            <a:r>
              <a:rPr lang="zh-CN" altLang="en-US" dirty="0"/>
              <a:t> </a:t>
            </a:r>
            <a:r>
              <a:rPr lang="en-US" altLang="zh-CN" dirty="0"/>
              <a:t>of</a:t>
            </a:r>
            <a:r>
              <a:rPr lang="zh-CN" altLang="en-US" dirty="0"/>
              <a:t> </a:t>
            </a:r>
            <a:r>
              <a:rPr lang="en-US" altLang="zh-CN" dirty="0"/>
              <a:t>the</a:t>
            </a:r>
            <a:r>
              <a:rPr lang="zh-CN" altLang="en-US" dirty="0"/>
              <a:t> </a:t>
            </a:r>
            <a:r>
              <a:rPr lang="en-US" altLang="zh-CN" dirty="0"/>
              <a:t>image</a:t>
            </a:r>
          </a:p>
          <a:p>
            <a:endParaRPr lang="en-US" dirty="0"/>
          </a:p>
        </p:txBody>
      </p:sp>
    </p:spTree>
    <p:extLst>
      <p:ext uri="{BB962C8B-B14F-4D97-AF65-F5344CB8AC3E}">
        <p14:creationId xmlns:p14="http://schemas.microsoft.com/office/powerpoint/2010/main" val="282811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32F5-516F-E6E9-A486-9C2E0972F77D}"/>
              </a:ext>
            </a:extLst>
          </p:cNvPr>
          <p:cNvSpPr>
            <a:spLocks noGrp="1"/>
          </p:cNvSpPr>
          <p:nvPr>
            <p:ph type="title"/>
          </p:nvPr>
        </p:nvSpPr>
        <p:spPr/>
        <p:txBody>
          <a:bodyPr/>
          <a:lstStyle/>
          <a:p>
            <a:r>
              <a:rPr lang="en-US" altLang="zh-CN" dirty="0"/>
              <a:t>Aggregated</a:t>
            </a:r>
            <a:r>
              <a:rPr lang="zh-CN" altLang="en-US" dirty="0"/>
              <a:t> </a:t>
            </a:r>
            <a:r>
              <a:rPr lang="en-US" altLang="zh-CN" dirty="0"/>
              <a:t>entropy</a:t>
            </a:r>
            <a:r>
              <a:rPr lang="zh-CN" altLang="en-US" dirty="0"/>
              <a:t> </a:t>
            </a:r>
            <a:r>
              <a:rPr lang="en-US" altLang="zh-CN" dirty="0"/>
              <a:t>gradients</a:t>
            </a:r>
            <a:endParaRPr lang="en-US" dirty="0"/>
          </a:p>
        </p:txBody>
      </p:sp>
      <p:pic>
        <p:nvPicPr>
          <p:cNvPr id="4" name="Picture 3" descr="A diagram of a circle with red circles and blue circles&#10;&#10;Description automatically generated">
            <a:extLst>
              <a:ext uri="{FF2B5EF4-FFF2-40B4-BE49-F238E27FC236}">
                <a16:creationId xmlns:a16="http://schemas.microsoft.com/office/drawing/2014/main" id="{B90A6158-9659-D135-96EA-307E5D605366}"/>
              </a:ext>
            </a:extLst>
          </p:cNvPr>
          <p:cNvPicPr>
            <a:picLocks noChangeAspect="1"/>
          </p:cNvPicPr>
          <p:nvPr/>
        </p:nvPicPr>
        <p:blipFill>
          <a:blip r:embed="rId3"/>
          <a:stretch>
            <a:fillRect/>
          </a:stretch>
        </p:blipFill>
        <p:spPr>
          <a:xfrm>
            <a:off x="7435941" y="1690688"/>
            <a:ext cx="2815827" cy="1976673"/>
          </a:xfrm>
          <a:prstGeom prst="rect">
            <a:avLst/>
          </a:prstGeom>
        </p:spPr>
      </p:pic>
      <p:pic>
        <p:nvPicPr>
          <p:cNvPr id="7" name="Picture 6" descr="A diagram of different shapes and colors&#10;&#10;Description automatically generated">
            <a:extLst>
              <a:ext uri="{FF2B5EF4-FFF2-40B4-BE49-F238E27FC236}">
                <a16:creationId xmlns:a16="http://schemas.microsoft.com/office/drawing/2014/main" id="{BE8D08E3-F69B-0432-4808-4CEB854DA904}"/>
              </a:ext>
            </a:extLst>
          </p:cNvPr>
          <p:cNvPicPr>
            <a:picLocks noChangeAspect="1"/>
          </p:cNvPicPr>
          <p:nvPr/>
        </p:nvPicPr>
        <p:blipFill>
          <a:blip r:embed="rId4"/>
          <a:stretch>
            <a:fillRect/>
          </a:stretch>
        </p:blipFill>
        <p:spPr>
          <a:xfrm>
            <a:off x="1521656" y="1933836"/>
            <a:ext cx="4264742" cy="1610690"/>
          </a:xfrm>
          <a:prstGeom prst="rect">
            <a:avLst/>
          </a:prstGeom>
        </p:spPr>
      </p:pic>
      <p:grpSp>
        <p:nvGrpSpPr>
          <p:cNvPr id="9" name="Group 8">
            <a:extLst>
              <a:ext uri="{FF2B5EF4-FFF2-40B4-BE49-F238E27FC236}">
                <a16:creationId xmlns:a16="http://schemas.microsoft.com/office/drawing/2014/main" id="{1195772B-9490-9FE6-4299-55D281C279B9}"/>
              </a:ext>
            </a:extLst>
          </p:cNvPr>
          <p:cNvGrpSpPr/>
          <p:nvPr/>
        </p:nvGrpSpPr>
        <p:grpSpPr>
          <a:xfrm>
            <a:off x="1810453" y="3995983"/>
            <a:ext cx="8571093" cy="2374056"/>
            <a:chOff x="1810453" y="3995983"/>
            <a:chExt cx="8571093" cy="2374056"/>
          </a:xfrm>
        </p:grpSpPr>
        <p:pic>
          <p:nvPicPr>
            <p:cNvPr id="5" name="Picture 4" descr="A collage of different colored objects&#10;&#10;Description automatically generated">
              <a:extLst>
                <a:ext uri="{FF2B5EF4-FFF2-40B4-BE49-F238E27FC236}">
                  <a16:creationId xmlns:a16="http://schemas.microsoft.com/office/drawing/2014/main" id="{506AC06D-E849-7337-6594-17201C42A62F}"/>
                </a:ext>
              </a:extLst>
            </p:cNvPr>
            <p:cNvPicPr>
              <a:picLocks noChangeAspect="1"/>
            </p:cNvPicPr>
            <p:nvPr/>
          </p:nvPicPr>
          <p:blipFill>
            <a:blip r:embed="rId5"/>
            <a:stretch>
              <a:fillRect/>
            </a:stretch>
          </p:blipFill>
          <p:spPr>
            <a:xfrm>
              <a:off x="1810453" y="3995983"/>
              <a:ext cx="8571093" cy="2374056"/>
            </a:xfrm>
            <a:prstGeom prst="rect">
              <a:avLst/>
            </a:prstGeom>
          </p:spPr>
        </p:pic>
        <p:sp>
          <p:nvSpPr>
            <p:cNvPr id="8" name="Rectangle 7">
              <a:extLst>
                <a:ext uri="{FF2B5EF4-FFF2-40B4-BE49-F238E27FC236}">
                  <a16:creationId xmlns:a16="http://schemas.microsoft.com/office/drawing/2014/main" id="{2E284222-6894-7D3A-AB5C-29453E90DC9F}"/>
                </a:ext>
              </a:extLst>
            </p:cNvPr>
            <p:cNvSpPr/>
            <p:nvPr/>
          </p:nvSpPr>
          <p:spPr>
            <a:xfrm>
              <a:off x="1810453" y="3995983"/>
              <a:ext cx="106837" cy="1188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251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93E0-9616-4F42-DA91-96E2C81B57C6}"/>
              </a:ext>
            </a:extLst>
          </p:cNvPr>
          <p:cNvSpPr>
            <a:spLocks noGrp="1"/>
          </p:cNvSpPr>
          <p:nvPr>
            <p:ph type="title"/>
          </p:nvPr>
        </p:nvSpPr>
        <p:spPr/>
        <p:txBody>
          <a:bodyPr/>
          <a:lstStyle/>
          <a:p>
            <a:r>
              <a:rPr lang="en-US" altLang="zh-CN" dirty="0"/>
              <a:t>Spatial</a:t>
            </a:r>
            <a:r>
              <a:rPr lang="zh-CN" altLang="en-US" dirty="0"/>
              <a:t> </a:t>
            </a:r>
            <a:r>
              <a:rPr lang="en-US" altLang="zh-CN" dirty="0"/>
              <a:t>heterogeneity</a:t>
            </a:r>
            <a:endParaRPr lang="en-US" dirty="0"/>
          </a:p>
        </p:txBody>
      </p:sp>
      <p:sp>
        <p:nvSpPr>
          <p:cNvPr id="5" name="TextBox 4">
            <a:extLst>
              <a:ext uri="{FF2B5EF4-FFF2-40B4-BE49-F238E27FC236}">
                <a16:creationId xmlns:a16="http://schemas.microsoft.com/office/drawing/2014/main" id="{CEC159E6-52FE-B323-F6D1-75A7E34A210C}"/>
              </a:ext>
            </a:extLst>
          </p:cNvPr>
          <p:cNvSpPr txBox="1"/>
          <p:nvPr/>
        </p:nvSpPr>
        <p:spPr>
          <a:xfrm>
            <a:off x="1340785" y="1690688"/>
            <a:ext cx="6099298" cy="461665"/>
          </a:xfrm>
          <a:prstGeom prst="rect">
            <a:avLst/>
          </a:prstGeom>
          <a:noFill/>
        </p:spPr>
        <p:txBody>
          <a:bodyPr wrap="none" rtlCol="0">
            <a:spAutoFit/>
          </a:bodyPr>
          <a:lstStyle/>
          <a:p>
            <a:r>
              <a:rPr lang="en-US" altLang="zh-CN" sz="2400" b="1" dirty="0">
                <a:solidFill>
                  <a:srgbClr val="002060"/>
                </a:solidFill>
              </a:rPr>
              <a:t>Rationale:</a:t>
            </a:r>
            <a:r>
              <a:rPr lang="zh-CN" altLang="en-US" sz="2400" b="1" dirty="0">
                <a:solidFill>
                  <a:srgbClr val="002060"/>
                </a:solidFill>
              </a:rPr>
              <a:t> </a:t>
            </a:r>
            <a:r>
              <a:rPr lang="en-US" altLang="zh-CN" sz="2400" b="1" dirty="0">
                <a:solidFill>
                  <a:srgbClr val="002060"/>
                </a:solidFill>
              </a:rPr>
              <a:t>one</a:t>
            </a:r>
            <a:r>
              <a:rPr lang="zh-CN" altLang="en-US" sz="2400" b="1" dirty="0">
                <a:solidFill>
                  <a:srgbClr val="002060"/>
                </a:solidFill>
              </a:rPr>
              <a:t> </a:t>
            </a:r>
            <a:r>
              <a:rPr lang="en-US" altLang="zh-CN" sz="2400" b="1" dirty="0">
                <a:solidFill>
                  <a:srgbClr val="002060"/>
                </a:solidFill>
              </a:rPr>
              <a:t>image</a:t>
            </a:r>
            <a:r>
              <a:rPr lang="zh-CN" altLang="en-US" sz="2400" b="1" dirty="0">
                <a:solidFill>
                  <a:srgbClr val="002060"/>
                </a:solidFill>
              </a:rPr>
              <a:t> </a:t>
            </a:r>
            <a:r>
              <a:rPr lang="en-US" altLang="zh-CN" sz="2400" b="1" dirty="0">
                <a:solidFill>
                  <a:srgbClr val="002060"/>
                </a:solidFill>
              </a:rPr>
              <a:t>not</a:t>
            </a:r>
            <a:r>
              <a:rPr lang="zh-CN" altLang="en-US" sz="2400" b="1" dirty="0">
                <a:solidFill>
                  <a:srgbClr val="002060"/>
                </a:solidFill>
              </a:rPr>
              <a:t> </a:t>
            </a:r>
            <a:r>
              <a:rPr lang="en-US" altLang="zh-CN" sz="2400" b="1" dirty="0">
                <a:solidFill>
                  <a:srgbClr val="002060"/>
                </a:solidFill>
              </a:rPr>
              <a:t>only</a:t>
            </a:r>
            <a:r>
              <a:rPr lang="zh-CN" altLang="en-US" sz="2400" b="1" dirty="0">
                <a:solidFill>
                  <a:srgbClr val="002060"/>
                </a:solidFill>
              </a:rPr>
              <a:t> </a:t>
            </a:r>
            <a:r>
              <a:rPr lang="en-US" altLang="zh-CN" sz="2400" b="1" dirty="0">
                <a:solidFill>
                  <a:srgbClr val="002060"/>
                </a:solidFill>
              </a:rPr>
              <a:t>has</a:t>
            </a:r>
            <a:r>
              <a:rPr lang="zh-CN" altLang="en-US" sz="2400" b="1" dirty="0">
                <a:solidFill>
                  <a:srgbClr val="002060"/>
                </a:solidFill>
              </a:rPr>
              <a:t> </a:t>
            </a:r>
            <a:r>
              <a:rPr lang="en-US" altLang="zh-CN" sz="2400" b="1" dirty="0">
                <a:solidFill>
                  <a:srgbClr val="002060"/>
                </a:solidFill>
              </a:rPr>
              <a:t>one</a:t>
            </a:r>
            <a:r>
              <a:rPr lang="zh-CN" altLang="en-US" sz="2400" b="1" dirty="0">
                <a:solidFill>
                  <a:srgbClr val="002060"/>
                </a:solidFill>
              </a:rPr>
              <a:t> </a:t>
            </a:r>
            <a:r>
              <a:rPr lang="en-US" altLang="zh-CN" sz="2400" b="1" dirty="0">
                <a:solidFill>
                  <a:srgbClr val="002060"/>
                </a:solidFill>
              </a:rPr>
              <a:t>pattern</a:t>
            </a:r>
            <a:endParaRPr lang="en-US" sz="2400" b="1" dirty="0">
              <a:solidFill>
                <a:srgbClr val="002060"/>
              </a:solidFill>
            </a:endParaRPr>
          </a:p>
        </p:txBody>
      </p:sp>
      <p:pic>
        <p:nvPicPr>
          <p:cNvPr id="10" name="Picture 9" descr="A diagram of a cell&#10;&#10;Description automatically generated">
            <a:extLst>
              <a:ext uri="{FF2B5EF4-FFF2-40B4-BE49-F238E27FC236}">
                <a16:creationId xmlns:a16="http://schemas.microsoft.com/office/drawing/2014/main" id="{339FFE06-6283-1C64-8E10-17284CA478CA}"/>
              </a:ext>
            </a:extLst>
          </p:cNvPr>
          <p:cNvPicPr>
            <a:picLocks noChangeAspect="1"/>
          </p:cNvPicPr>
          <p:nvPr/>
        </p:nvPicPr>
        <p:blipFill>
          <a:blip r:embed="rId2"/>
          <a:stretch>
            <a:fillRect/>
          </a:stretch>
        </p:blipFill>
        <p:spPr>
          <a:xfrm>
            <a:off x="3212348" y="2152353"/>
            <a:ext cx="6184593" cy="4061849"/>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5B4D8C60-E222-D09B-DCD8-DDF7C4C5DBB2}"/>
                  </a:ext>
                </a:extLst>
              </p14:cNvPr>
              <p14:cNvContentPartPr/>
              <p14:nvPr/>
            </p14:nvContentPartPr>
            <p14:xfrm>
              <a:off x="4627568" y="2187697"/>
              <a:ext cx="3450960" cy="3677040"/>
            </p14:xfrm>
          </p:contentPart>
        </mc:Choice>
        <mc:Fallback xmlns="">
          <p:pic>
            <p:nvPicPr>
              <p:cNvPr id="15" name="Ink 14">
                <a:extLst>
                  <a:ext uri="{FF2B5EF4-FFF2-40B4-BE49-F238E27FC236}">
                    <a16:creationId xmlns:a16="http://schemas.microsoft.com/office/drawing/2014/main" id="{5B4D8C60-E222-D09B-DCD8-DDF7C4C5DBB2}"/>
                  </a:ext>
                </a:extLst>
              </p:cNvPr>
              <p:cNvPicPr/>
              <p:nvPr/>
            </p:nvPicPr>
            <p:blipFill>
              <a:blip r:embed="rId4"/>
              <a:stretch>
                <a:fillRect/>
              </a:stretch>
            </p:blipFill>
            <p:spPr>
              <a:xfrm>
                <a:off x="4618568" y="2179057"/>
                <a:ext cx="3468600" cy="3694680"/>
              </a:xfrm>
              <a:prstGeom prst="rect">
                <a:avLst/>
              </a:prstGeom>
            </p:spPr>
          </p:pic>
        </mc:Fallback>
      </mc:AlternateContent>
    </p:spTree>
    <p:extLst>
      <p:ext uri="{BB962C8B-B14F-4D97-AF65-F5344CB8AC3E}">
        <p14:creationId xmlns:p14="http://schemas.microsoft.com/office/powerpoint/2010/main" val="212085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93E0-9616-4F42-DA91-96E2C81B57C6}"/>
              </a:ext>
            </a:extLst>
          </p:cNvPr>
          <p:cNvSpPr>
            <a:spLocks noGrp="1"/>
          </p:cNvSpPr>
          <p:nvPr>
            <p:ph type="title"/>
          </p:nvPr>
        </p:nvSpPr>
        <p:spPr/>
        <p:txBody>
          <a:bodyPr/>
          <a:lstStyle/>
          <a:p>
            <a:r>
              <a:rPr lang="en-US" altLang="zh-CN" dirty="0"/>
              <a:t>Spatial</a:t>
            </a:r>
            <a:r>
              <a:rPr lang="zh-CN" altLang="en-US" dirty="0"/>
              <a:t> </a:t>
            </a:r>
            <a:r>
              <a:rPr lang="en-US" altLang="zh-CN" dirty="0"/>
              <a:t>heterogeneity</a:t>
            </a:r>
            <a:r>
              <a:rPr lang="zh-CN" altLang="en-US" dirty="0"/>
              <a:t> </a:t>
            </a:r>
            <a:r>
              <a:rPr lang="en-US" altLang="zh-CN" dirty="0"/>
              <a:t>–</a:t>
            </a:r>
            <a:r>
              <a:rPr lang="zh-CN" altLang="en-US" dirty="0"/>
              <a:t> </a:t>
            </a:r>
            <a:r>
              <a:rPr lang="en-US" altLang="zh-CN" dirty="0"/>
              <a:t>grid</a:t>
            </a:r>
            <a:r>
              <a:rPr lang="zh-CN" altLang="en-US" dirty="0"/>
              <a:t> </a:t>
            </a:r>
            <a:r>
              <a:rPr lang="en-US" altLang="zh-CN" dirty="0"/>
              <a:t>entropy</a:t>
            </a:r>
            <a:endParaRPr lang="en-US" dirty="0"/>
          </a:p>
        </p:txBody>
      </p:sp>
      <p:pic>
        <p:nvPicPr>
          <p:cNvPr id="7" name="Content Placeholder 6" descr="A diagram of a diagram of a game&#10;&#10;Description automatically generated with medium confidence">
            <a:extLst>
              <a:ext uri="{FF2B5EF4-FFF2-40B4-BE49-F238E27FC236}">
                <a16:creationId xmlns:a16="http://schemas.microsoft.com/office/drawing/2014/main" id="{062FDB9F-2793-A85F-A50D-FF81594B03F1}"/>
              </a:ext>
            </a:extLst>
          </p:cNvPr>
          <p:cNvPicPr>
            <a:picLocks noGrp="1" noChangeAspect="1"/>
          </p:cNvPicPr>
          <p:nvPr>
            <p:ph idx="1"/>
          </p:nvPr>
        </p:nvPicPr>
        <p:blipFill>
          <a:blip r:embed="rId2"/>
          <a:stretch>
            <a:fillRect/>
          </a:stretch>
        </p:blipFill>
        <p:spPr>
          <a:xfrm>
            <a:off x="838200" y="1899588"/>
            <a:ext cx="10515600" cy="3937940"/>
          </a:xfrm>
        </p:spPr>
      </p:pic>
      <p:sp>
        <p:nvSpPr>
          <p:cNvPr id="3" name="TextBox 2">
            <a:extLst>
              <a:ext uri="{FF2B5EF4-FFF2-40B4-BE49-F238E27FC236}">
                <a16:creationId xmlns:a16="http://schemas.microsoft.com/office/drawing/2014/main" id="{EADC183C-27F1-B66C-9BB6-204B30759538}"/>
              </a:ext>
            </a:extLst>
          </p:cNvPr>
          <p:cNvSpPr txBox="1"/>
          <p:nvPr/>
        </p:nvSpPr>
        <p:spPr>
          <a:xfrm>
            <a:off x="1179871" y="5837528"/>
            <a:ext cx="6167907" cy="923330"/>
          </a:xfrm>
          <a:prstGeom prst="rect">
            <a:avLst/>
          </a:prstGeom>
          <a:noFill/>
        </p:spPr>
        <p:txBody>
          <a:bodyPr wrap="none" rtlCol="0">
            <a:spAutoFit/>
          </a:bodyPr>
          <a:lstStyle/>
          <a:p>
            <a:r>
              <a:rPr lang="en-US" dirty="0" err="1"/>
              <a:t>grid_metrics</a:t>
            </a:r>
            <a:r>
              <a:rPr lang="en-US" dirty="0"/>
              <a:t>(</a:t>
            </a:r>
            <a:r>
              <a:rPr lang="en-US" altLang="zh-CN" dirty="0" err="1"/>
              <a:t>spe_object</a:t>
            </a:r>
            <a:r>
              <a:rPr lang="en-US" dirty="0"/>
              <a:t>, FUN = </a:t>
            </a:r>
            <a:r>
              <a:rPr lang="en-US" dirty="0" err="1"/>
              <a:t>calculate_entropy</a:t>
            </a:r>
            <a:r>
              <a:rPr lang="en-US" dirty="0"/>
              <a:t>, </a:t>
            </a:r>
            <a:r>
              <a:rPr lang="en-US" dirty="0" err="1"/>
              <a:t>n_split</a:t>
            </a:r>
            <a:r>
              <a:rPr lang="en-US" dirty="0"/>
              <a:t> = 20,</a:t>
            </a:r>
          </a:p>
          <a:p>
            <a:r>
              <a:rPr lang="en-US" dirty="0"/>
              <a:t>                     </a:t>
            </a:r>
            <a:r>
              <a:rPr lang="zh-CN" altLang="en-US" dirty="0"/>
              <a:t>  </a:t>
            </a:r>
            <a:r>
              <a:rPr lang="en-US" dirty="0" err="1"/>
              <a:t>cell_types_of_interest</a:t>
            </a:r>
            <a:r>
              <a:rPr lang="en-US" dirty="0"/>
              <a:t>=</a:t>
            </a:r>
            <a:r>
              <a:rPr lang="en-US" altLang="zh-CN" dirty="0" err="1"/>
              <a:t>your_cell_types</a:t>
            </a:r>
            <a:r>
              <a:rPr lang="en-US" altLang="zh-CN" dirty="0"/>
              <a:t>,</a:t>
            </a:r>
            <a:endParaRPr lang="en-US" dirty="0"/>
          </a:p>
          <a:p>
            <a:r>
              <a:rPr lang="en-US" dirty="0"/>
              <a:t>                     </a:t>
            </a:r>
            <a:r>
              <a:rPr lang="zh-CN" altLang="en-US" dirty="0"/>
              <a:t>  </a:t>
            </a:r>
            <a:r>
              <a:rPr lang="en-US" dirty="0" err="1"/>
              <a:t>feature_colname</a:t>
            </a:r>
            <a:r>
              <a:rPr lang="en-US" dirty="0"/>
              <a:t> = "</a:t>
            </a:r>
            <a:r>
              <a:rPr lang="en-US" dirty="0" err="1"/>
              <a:t>Cell.Type</a:t>
            </a:r>
            <a:r>
              <a:rPr lang="en-US" dirty="0"/>
              <a:t>")</a:t>
            </a:r>
          </a:p>
        </p:txBody>
      </p:sp>
      <p:sp>
        <p:nvSpPr>
          <p:cNvPr id="4" name="Rectangle 3">
            <a:extLst>
              <a:ext uri="{FF2B5EF4-FFF2-40B4-BE49-F238E27FC236}">
                <a16:creationId xmlns:a16="http://schemas.microsoft.com/office/drawing/2014/main" id="{82C05877-1015-45F8-47A4-18EEFDDDD780}"/>
              </a:ext>
            </a:extLst>
          </p:cNvPr>
          <p:cNvSpPr/>
          <p:nvPr/>
        </p:nvSpPr>
        <p:spPr>
          <a:xfrm>
            <a:off x="5963265" y="5837528"/>
            <a:ext cx="1145458" cy="34204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63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93E0-9616-4F42-DA91-96E2C81B57C6}"/>
              </a:ext>
            </a:extLst>
          </p:cNvPr>
          <p:cNvSpPr>
            <a:spLocks noGrp="1"/>
          </p:cNvSpPr>
          <p:nvPr>
            <p:ph type="title"/>
          </p:nvPr>
        </p:nvSpPr>
        <p:spPr/>
        <p:txBody>
          <a:bodyPr/>
          <a:lstStyle/>
          <a:p>
            <a:r>
              <a:rPr lang="en-US" altLang="zh-CN" dirty="0"/>
              <a:t>Spatial</a:t>
            </a:r>
            <a:r>
              <a:rPr lang="zh-CN" altLang="en-US" dirty="0"/>
              <a:t> </a:t>
            </a:r>
            <a:r>
              <a:rPr lang="en-US" altLang="zh-CN" dirty="0"/>
              <a:t>heterogeneity</a:t>
            </a:r>
            <a:r>
              <a:rPr lang="zh-CN" altLang="en-US" dirty="0"/>
              <a:t> </a:t>
            </a:r>
            <a:r>
              <a:rPr lang="en-US" altLang="zh-CN" dirty="0"/>
              <a:t>–</a:t>
            </a:r>
            <a:r>
              <a:rPr lang="zh-CN" altLang="en-US" dirty="0"/>
              <a:t> </a:t>
            </a:r>
            <a:r>
              <a:rPr lang="en-US" altLang="zh-CN" dirty="0"/>
              <a:t>grid</a:t>
            </a:r>
            <a:r>
              <a:rPr lang="zh-CN" altLang="en-US" dirty="0"/>
              <a:t> </a:t>
            </a:r>
            <a:r>
              <a:rPr lang="en-US" altLang="zh-CN" dirty="0"/>
              <a:t>entropy</a:t>
            </a:r>
            <a:endParaRPr lang="en-US" dirty="0"/>
          </a:p>
        </p:txBody>
      </p:sp>
      <p:pic>
        <p:nvPicPr>
          <p:cNvPr id="10" name="Picture 9" descr="A diagram of a cell&#10;&#10;Description automatically generated">
            <a:extLst>
              <a:ext uri="{FF2B5EF4-FFF2-40B4-BE49-F238E27FC236}">
                <a16:creationId xmlns:a16="http://schemas.microsoft.com/office/drawing/2014/main" id="{339FFE06-6283-1C64-8E10-17284CA478CA}"/>
              </a:ext>
            </a:extLst>
          </p:cNvPr>
          <p:cNvPicPr>
            <a:picLocks noChangeAspect="1"/>
          </p:cNvPicPr>
          <p:nvPr/>
        </p:nvPicPr>
        <p:blipFill>
          <a:blip r:embed="rId3"/>
          <a:stretch>
            <a:fillRect/>
          </a:stretch>
        </p:blipFill>
        <p:spPr>
          <a:xfrm>
            <a:off x="775007" y="1690688"/>
            <a:ext cx="6184593" cy="4061849"/>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ED481C5F-8EC6-F72B-4367-6F17016CCC97}"/>
              </a:ext>
            </a:extLst>
          </p:cNvPr>
          <p:cNvPicPr>
            <a:picLocks noChangeAspect="1"/>
          </p:cNvPicPr>
          <p:nvPr/>
        </p:nvPicPr>
        <p:blipFill>
          <a:blip r:embed="rId4"/>
          <a:stretch>
            <a:fillRect/>
          </a:stretch>
        </p:blipFill>
        <p:spPr>
          <a:xfrm>
            <a:off x="7454832" y="1644650"/>
            <a:ext cx="4394200" cy="3568700"/>
          </a:xfrm>
          <a:prstGeom prst="rect">
            <a:avLst/>
          </a:prstGeom>
        </p:spPr>
      </p:pic>
      <p:sp>
        <p:nvSpPr>
          <p:cNvPr id="3" name="Rectangle 2">
            <a:extLst>
              <a:ext uri="{FF2B5EF4-FFF2-40B4-BE49-F238E27FC236}">
                <a16:creationId xmlns:a16="http://schemas.microsoft.com/office/drawing/2014/main" id="{E551C0B8-E78D-DD80-3B4D-FE7A619BC22D}"/>
              </a:ext>
            </a:extLst>
          </p:cNvPr>
          <p:cNvSpPr/>
          <p:nvPr/>
        </p:nvSpPr>
        <p:spPr>
          <a:xfrm>
            <a:off x="5876802" y="2850329"/>
            <a:ext cx="1112294" cy="50881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32C24C3E-08E3-5B4C-0C0E-240E0045B5BC}"/>
              </a:ext>
            </a:extLst>
          </p:cNvPr>
          <p:cNvSpPr txBox="1"/>
          <p:nvPr/>
        </p:nvSpPr>
        <p:spPr>
          <a:xfrm>
            <a:off x="5585191" y="5752537"/>
            <a:ext cx="6606809" cy="369332"/>
          </a:xfrm>
          <a:prstGeom prst="rect">
            <a:avLst/>
          </a:prstGeom>
          <a:noFill/>
        </p:spPr>
        <p:txBody>
          <a:bodyPr wrap="none" rtlCol="0">
            <a:spAutoFit/>
          </a:bodyPr>
          <a:lstStyle/>
          <a:p>
            <a:r>
              <a:rPr lang="en-US" dirty="0" err="1"/>
              <a:t>calculate_percentage_of_grids</a:t>
            </a:r>
            <a:r>
              <a:rPr lang="en-US" dirty="0"/>
              <a:t>(grid, threshold = 0.75, above = TRUE)</a:t>
            </a:r>
          </a:p>
        </p:txBody>
      </p:sp>
      <p:sp>
        <p:nvSpPr>
          <p:cNvPr id="6" name="Rectangle 5">
            <a:extLst>
              <a:ext uri="{FF2B5EF4-FFF2-40B4-BE49-F238E27FC236}">
                <a16:creationId xmlns:a16="http://schemas.microsoft.com/office/drawing/2014/main" id="{CA7FC473-2522-5958-AE6F-1B1F55761A08}"/>
              </a:ext>
            </a:extLst>
          </p:cNvPr>
          <p:cNvSpPr/>
          <p:nvPr/>
        </p:nvSpPr>
        <p:spPr>
          <a:xfrm>
            <a:off x="10161639" y="5724329"/>
            <a:ext cx="427703" cy="36933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9D8E92-AAE8-D93E-6C7F-81BDE0E1D292}"/>
              </a:ext>
            </a:extLst>
          </p:cNvPr>
          <p:cNvSpPr txBox="1"/>
          <p:nvPr/>
        </p:nvSpPr>
        <p:spPr>
          <a:xfrm>
            <a:off x="6432949" y="6188325"/>
            <a:ext cx="5134804" cy="369332"/>
          </a:xfrm>
          <a:prstGeom prst="rect">
            <a:avLst/>
          </a:prstGeom>
          <a:noFill/>
        </p:spPr>
        <p:txBody>
          <a:bodyPr wrap="none" rtlCol="0">
            <a:spAutoFit/>
          </a:bodyPr>
          <a:lstStyle/>
          <a:p>
            <a:r>
              <a:rPr lang="en-US" altLang="zh-CN" b="1" dirty="0"/>
              <a:t>Entropy</a:t>
            </a:r>
            <a:r>
              <a:rPr lang="zh-CN" altLang="en-US" b="1" dirty="0"/>
              <a:t> </a:t>
            </a:r>
            <a:r>
              <a:rPr lang="en-AU" b="1" i="0" dirty="0">
                <a:solidFill>
                  <a:srgbClr val="202124"/>
                </a:solidFill>
                <a:effectLst/>
                <a:latin typeface="Google Sans"/>
              </a:rPr>
              <a:t>≈</a:t>
            </a:r>
            <a:r>
              <a:rPr lang="zh-CN" altLang="en-US" b="1" dirty="0"/>
              <a:t> </a:t>
            </a:r>
            <a:r>
              <a:rPr lang="en-US" altLang="zh-CN" b="1" dirty="0"/>
              <a:t>0.72</a:t>
            </a:r>
            <a:r>
              <a:rPr lang="zh-CN" altLang="en-US" b="1" dirty="0"/>
              <a:t> </a:t>
            </a:r>
            <a:r>
              <a:rPr lang="en-US" altLang="zh-CN" dirty="0"/>
              <a:t>when</a:t>
            </a:r>
            <a:r>
              <a:rPr lang="zh-CN" altLang="en-US" dirty="0"/>
              <a:t> </a:t>
            </a:r>
            <a:r>
              <a:rPr lang="en-US" altLang="zh-CN" dirty="0"/>
              <a:t>two</a:t>
            </a:r>
            <a:r>
              <a:rPr lang="zh-CN" altLang="en-US" dirty="0"/>
              <a:t> </a:t>
            </a:r>
            <a:r>
              <a:rPr lang="en-US" altLang="zh-CN" dirty="0"/>
              <a:t>cell</a:t>
            </a:r>
            <a:r>
              <a:rPr lang="zh-CN" altLang="en-US" dirty="0"/>
              <a:t> </a:t>
            </a:r>
            <a:r>
              <a:rPr lang="en-US" altLang="zh-CN" dirty="0"/>
              <a:t>types</a:t>
            </a:r>
            <a:r>
              <a:rPr lang="zh-CN" altLang="en-US" dirty="0"/>
              <a:t> </a:t>
            </a:r>
            <a:r>
              <a:rPr lang="en-US" altLang="zh-CN" b="1" dirty="0"/>
              <a:t>ratio</a:t>
            </a:r>
            <a:r>
              <a:rPr lang="zh-CN" altLang="en-US" b="1" dirty="0"/>
              <a:t> </a:t>
            </a:r>
            <a:r>
              <a:rPr lang="en-US" altLang="zh-CN" b="1" dirty="0"/>
              <a:t>=</a:t>
            </a:r>
            <a:r>
              <a:rPr lang="zh-CN" altLang="en-US" b="1" dirty="0"/>
              <a:t> </a:t>
            </a:r>
            <a:r>
              <a:rPr lang="en-US" altLang="zh-CN" b="1" dirty="0"/>
              <a:t>1:4</a:t>
            </a:r>
            <a:r>
              <a:rPr lang="zh-CN" altLang="en-US" b="1" dirty="0"/>
              <a:t> </a:t>
            </a:r>
            <a:r>
              <a:rPr lang="en-US" altLang="zh-CN" b="1" dirty="0"/>
              <a:t>or</a:t>
            </a:r>
            <a:r>
              <a:rPr lang="zh-CN" altLang="en-US" b="1" dirty="0"/>
              <a:t> </a:t>
            </a:r>
            <a:r>
              <a:rPr lang="en-US" altLang="zh-CN" b="1" dirty="0"/>
              <a:t>4:1</a:t>
            </a:r>
            <a:endParaRPr lang="en-US" b="1" dirty="0"/>
          </a:p>
        </p:txBody>
      </p:sp>
    </p:spTree>
    <p:extLst>
      <p:ext uri="{BB962C8B-B14F-4D97-AF65-F5344CB8AC3E}">
        <p14:creationId xmlns:p14="http://schemas.microsoft.com/office/powerpoint/2010/main" val="36965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F4D8-D1F2-6101-D222-9798341EC7B2}"/>
              </a:ext>
            </a:extLst>
          </p:cNvPr>
          <p:cNvSpPr>
            <a:spLocks noGrp="1"/>
          </p:cNvSpPr>
          <p:nvPr>
            <p:ph type="title"/>
          </p:nvPr>
        </p:nvSpPr>
        <p:spPr/>
        <p:txBody>
          <a:bodyPr/>
          <a:lstStyle/>
          <a:p>
            <a:r>
              <a:rPr lang="en-US" altLang="zh-CN" dirty="0"/>
              <a:t>Tissue</a:t>
            </a:r>
            <a:r>
              <a:rPr lang="zh-CN" altLang="en-US" dirty="0"/>
              <a:t> </a:t>
            </a:r>
            <a:r>
              <a:rPr lang="en-US" altLang="zh-CN" dirty="0"/>
              <a:t>structure</a:t>
            </a:r>
            <a:endParaRPr lang="en-US" dirty="0"/>
          </a:p>
        </p:txBody>
      </p:sp>
      <p:pic>
        <p:nvPicPr>
          <p:cNvPr id="6" name="Picture 5" descr="A close-up of a colorful image&#10;&#10;Description automatically generated">
            <a:extLst>
              <a:ext uri="{FF2B5EF4-FFF2-40B4-BE49-F238E27FC236}">
                <a16:creationId xmlns:a16="http://schemas.microsoft.com/office/drawing/2014/main" id="{1977567B-D6E2-C6EE-E30F-5D397CE7281A}"/>
              </a:ext>
            </a:extLst>
          </p:cNvPr>
          <p:cNvPicPr>
            <a:picLocks noChangeAspect="1"/>
          </p:cNvPicPr>
          <p:nvPr/>
        </p:nvPicPr>
        <p:blipFill>
          <a:blip r:embed="rId2"/>
          <a:stretch>
            <a:fillRect/>
          </a:stretch>
        </p:blipFill>
        <p:spPr>
          <a:xfrm>
            <a:off x="1361338" y="1690688"/>
            <a:ext cx="9469324" cy="2866564"/>
          </a:xfrm>
          <a:prstGeom prst="rect">
            <a:avLst/>
          </a:prstGeom>
        </p:spPr>
      </p:pic>
    </p:spTree>
    <p:extLst>
      <p:ext uri="{BB962C8B-B14F-4D97-AF65-F5344CB8AC3E}">
        <p14:creationId xmlns:p14="http://schemas.microsoft.com/office/powerpoint/2010/main" val="982174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A15E-73E1-F048-8B2A-85261FC066D4}"/>
              </a:ext>
            </a:extLst>
          </p:cNvPr>
          <p:cNvSpPr>
            <a:spLocks noGrp="1"/>
          </p:cNvSpPr>
          <p:nvPr>
            <p:ph type="title"/>
          </p:nvPr>
        </p:nvSpPr>
        <p:spPr/>
        <p:txBody>
          <a:bodyPr/>
          <a:lstStyle/>
          <a:p>
            <a:r>
              <a:rPr lang="en-US" altLang="zh-CN" dirty="0"/>
              <a:t>Detect bordering cells - alpha</a:t>
            </a:r>
            <a:r>
              <a:rPr lang="zh-CN" altLang="en-US" dirty="0"/>
              <a:t> </a:t>
            </a:r>
            <a:r>
              <a:rPr lang="en-US" altLang="zh-CN" dirty="0"/>
              <a:t>hull</a:t>
            </a:r>
            <a:endParaRPr lang="en-US" dirty="0"/>
          </a:p>
        </p:txBody>
      </p:sp>
      <p:pic>
        <p:nvPicPr>
          <p:cNvPr id="4" name="Screen Recording 2021-03-31 at 8.10.49 am.mov">
            <a:hlinkClick r:id="" action="ppaction://media"/>
            <a:extLst>
              <a:ext uri="{FF2B5EF4-FFF2-40B4-BE49-F238E27FC236}">
                <a16:creationId xmlns:a16="http://schemas.microsoft.com/office/drawing/2014/main" id="{B0185929-7E08-6941-90FB-5C07EEE5BF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51817" y="1754604"/>
            <a:ext cx="3778250" cy="3778250"/>
          </a:xfrm>
        </p:spPr>
      </p:pic>
      <p:sp>
        <p:nvSpPr>
          <p:cNvPr id="5" name="TextBox 4">
            <a:extLst>
              <a:ext uri="{FF2B5EF4-FFF2-40B4-BE49-F238E27FC236}">
                <a16:creationId xmlns:a16="http://schemas.microsoft.com/office/drawing/2014/main" id="{A13DDF14-131A-8F4B-B632-CFFCA5D1B28B}"/>
              </a:ext>
            </a:extLst>
          </p:cNvPr>
          <p:cNvSpPr txBox="1"/>
          <p:nvPr/>
        </p:nvSpPr>
        <p:spPr>
          <a:xfrm>
            <a:off x="670655" y="5803011"/>
            <a:ext cx="6540573" cy="276999"/>
          </a:xfrm>
          <a:prstGeom prst="rect">
            <a:avLst/>
          </a:prstGeom>
          <a:noFill/>
        </p:spPr>
        <p:txBody>
          <a:bodyPr wrap="none" rtlCol="0">
            <a:spAutoFit/>
          </a:bodyPr>
          <a:lstStyle/>
          <a:p>
            <a:r>
              <a:rPr lang="en-US" sz="1200" dirty="0">
                <a:hlinkClick r:id="rId6"/>
              </a:rPr>
              <a:t>https://www.r-bloggers.com/2010/04/alphahull-an-r-package-for-alpha-convex-hull/</a:t>
            </a:r>
            <a:r>
              <a:rPr lang="zh-CN" altLang="en-US" sz="1200" dirty="0"/>
              <a:t> </a:t>
            </a:r>
            <a:endParaRPr lang="en-US" sz="1200" dirty="0"/>
          </a:p>
        </p:txBody>
      </p:sp>
      <p:sp>
        <p:nvSpPr>
          <p:cNvPr id="6" name="TextBox 5">
            <a:extLst>
              <a:ext uri="{FF2B5EF4-FFF2-40B4-BE49-F238E27FC236}">
                <a16:creationId xmlns:a16="http://schemas.microsoft.com/office/drawing/2014/main" id="{A41FAFB4-4321-6E49-B4AE-ADB8D2E28A4C}"/>
              </a:ext>
            </a:extLst>
          </p:cNvPr>
          <p:cNvSpPr txBox="1"/>
          <p:nvPr/>
        </p:nvSpPr>
        <p:spPr>
          <a:xfrm>
            <a:off x="173146" y="6627167"/>
            <a:ext cx="13117185" cy="261610"/>
          </a:xfrm>
          <a:prstGeom prst="rect">
            <a:avLst/>
          </a:prstGeom>
          <a:noFill/>
        </p:spPr>
        <p:txBody>
          <a:bodyPr wrap="square" rtlCol="0">
            <a:spAutoFit/>
          </a:bodyPr>
          <a:lstStyle/>
          <a:p>
            <a:r>
              <a:rPr lang="en-US" sz="1100" dirty="0" err="1"/>
              <a:t>Pateiro</a:t>
            </a:r>
            <a:r>
              <a:rPr lang="en-US" sz="1100" dirty="0"/>
              <a:t>-López, Beatriz &amp; </a:t>
            </a:r>
            <a:r>
              <a:rPr lang="en-US" sz="1100" dirty="0" err="1"/>
              <a:t>Casal</a:t>
            </a:r>
            <a:r>
              <a:rPr lang="en-US" sz="1100" dirty="0"/>
              <a:t>, Alberto. (2010). Generalizing the Convex Hull of a Sample: The R Package </a:t>
            </a:r>
            <a:r>
              <a:rPr lang="en-US" sz="1100" dirty="0" err="1"/>
              <a:t>alphahull</a:t>
            </a:r>
            <a:r>
              <a:rPr lang="en-US" sz="1100" dirty="0"/>
              <a:t>. Journal of Statistical Software. 34. 1-28. 10.18637/jss.v034.i05. </a:t>
            </a:r>
          </a:p>
        </p:txBody>
      </p:sp>
      <p:pic>
        <p:nvPicPr>
          <p:cNvPr id="8" name="Picture 7">
            <a:extLst>
              <a:ext uri="{FF2B5EF4-FFF2-40B4-BE49-F238E27FC236}">
                <a16:creationId xmlns:a16="http://schemas.microsoft.com/office/drawing/2014/main" id="{7568FC4C-3DBD-4541-950E-FD0E77B6D3D0}"/>
              </a:ext>
            </a:extLst>
          </p:cNvPr>
          <p:cNvPicPr>
            <a:picLocks noChangeAspect="1"/>
          </p:cNvPicPr>
          <p:nvPr/>
        </p:nvPicPr>
        <p:blipFill>
          <a:blip r:embed="rId7"/>
          <a:stretch>
            <a:fillRect/>
          </a:stretch>
        </p:blipFill>
        <p:spPr>
          <a:xfrm>
            <a:off x="7048768" y="1754604"/>
            <a:ext cx="3910795" cy="3466005"/>
          </a:xfrm>
          <a:prstGeom prst="roundRect">
            <a:avLst>
              <a:gd name="adj" fmla="val 4167"/>
            </a:avLst>
          </a:prstGeom>
          <a:solidFill>
            <a:srgbClr val="FFFFFF"/>
          </a:solidFill>
          <a:ln w="76200" cap="sq">
            <a:solidFill>
              <a:srgbClr val="292929"/>
            </a:solidFill>
            <a:miter lim="800000"/>
          </a:ln>
          <a:effectLst>
            <a:reflection blurRad="12700" stA="5000" endPos="15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7BD8E49D-AB89-854F-B41B-4862ACF6C2D2}"/>
              </a:ext>
            </a:extLst>
          </p:cNvPr>
          <p:cNvPicPr>
            <a:picLocks noChangeAspect="1"/>
          </p:cNvPicPr>
          <p:nvPr/>
        </p:nvPicPr>
        <p:blipFill>
          <a:blip r:embed="rId8"/>
          <a:stretch>
            <a:fillRect/>
          </a:stretch>
        </p:blipFill>
        <p:spPr>
          <a:xfrm>
            <a:off x="2949565" y="1560813"/>
            <a:ext cx="6979706" cy="40039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5FF86E6F-D4C8-044B-A51B-20CB22122B84}"/>
              </a:ext>
            </a:extLst>
          </p:cNvPr>
          <p:cNvSpPr txBox="1"/>
          <p:nvPr/>
        </p:nvSpPr>
        <p:spPr>
          <a:xfrm>
            <a:off x="5656316" y="1486081"/>
            <a:ext cx="1492716" cy="369332"/>
          </a:xfrm>
          <a:prstGeom prst="rect">
            <a:avLst/>
          </a:prstGeom>
          <a:noFill/>
        </p:spPr>
        <p:txBody>
          <a:bodyPr wrap="none" rtlCol="0">
            <a:spAutoFit/>
          </a:bodyPr>
          <a:lstStyle/>
          <a:p>
            <a:r>
              <a:rPr lang="en-US" dirty="0"/>
              <a:t>Convex</a:t>
            </a:r>
            <a:r>
              <a:rPr lang="zh-CN" altLang="en-US" dirty="0"/>
              <a:t> </a:t>
            </a:r>
            <a:r>
              <a:rPr lang="en-US" altLang="zh-CN" dirty="0"/>
              <a:t>hull</a:t>
            </a:r>
            <a:endParaRPr lang="en-US" dirty="0"/>
          </a:p>
        </p:txBody>
      </p:sp>
    </p:spTree>
    <p:extLst>
      <p:ext uri="{BB962C8B-B14F-4D97-AF65-F5344CB8AC3E}">
        <p14:creationId xmlns:p14="http://schemas.microsoft.com/office/powerpoint/2010/main" val="27071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289" fill="hold"/>
                                        <p:tgtEl>
                                          <p:spTgt spid="4"/>
                                        </p:tgtEl>
                                      </p:cBhvr>
                                    </p:cmd>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F4D8-D1F2-6101-D222-9798341EC7B2}"/>
              </a:ext>
            </a:extLst>
          </p:cNvPr>
          <p:cNvSpPr>
            <a:spLocks noGrp="1"/>
          </p:cNvSpPr>
          <p:nvPr>
            <p:ph type="title"/>
          </p:nvPr>
        </p:nvSpPr>
        <p:spPr/>
        <p:txBody>
          <a:bodyPr/>
          <a:lstStyle/>
          <a:p>
            <a:r>
              <a:rPr lang="en-US" altLang="zh-CN" dirty="0"/>
              <a:t>Tissue</a:t>
            </a:r>
            <a:r>
              <a:rPr lang="zh-CN" altLang="en-US" dirty="0"/>
              <a:t> </a:t>
            </a:r>
            <a:r>
              <a:rPr lang="en-US" altLang="zh-CN" dirty="0"/>
              <a:t>structure</a:t>
            </a:r>
            <a:endParaRPr lang="en-US" dirty="0"/>
          </a:p>
        </p:txBody>
      </p:sp>
      <p:pic>
        <p:nvPicPr>
          <p:cNvPr id="6" name="Picture 5" descr="A close-up of a colorful image&#10;&#10;Description automatically generated">
            <a:extLst>
              <a:ext uri="{FF2B5EF4-FFF2-40B4-BE49-F238E27FC236}">
                <a16:creationId xmlns:a16="http://schemas.microsoft.com/office/drawing/2014/main" id="{1977567B-D6E2-C6EE-E30F-5D397CE7281A}"/>
              </a:ext>
            </a:extLst>
          </p:cNvPr>
          <p:cNvPicPr>
            <a:picLocks noChangeAspect="1"/>
          </p:cNvPicPr>
          <p:nvPr/>
        </p:nvPicPr>
        <p:blipFill>
          <a:blip r:embed="rId2"/>
          <a:stretch>
            <a:fillRect/>
          </a:stretch>
        </p:blipFill>
        <p:spPr>
          <a:xfrm>
            <a:off x="1361338" y="1690688"/>
            <a:ext cx="9469324" cy="2866564"/>
          </a:xfrm>
          <a:prstGeom prst="rect">
            <a:avLst/>
          </a:prstGeom>
        </p:spPr>
      </p:pic>
      <p:sp>
        <p:nvSpPr>
          <p:cNvPr id="7" name="TextBox 6">
            <a:extLst>
              <a:ext uri="{FF2B5EF4-FFF2-40B4-BE49-F238E27FC236}">
                <a16:creationId xmlns:a16="http://schemas.microsoft.com/office/drawing/2014/main" id="{BA7B138F-0EB1-04CA-52DE-AEC6145B1BC0}"/>
              </a:ext>
            </a:extLst>
          </p:cNvPr>
          <p:cNvSpPr txBox="1"/>
          <p:nvPr/>
        </p:nvSpPr>
        <p:spPr>
          <a:xfrm>
            <a:off x="2846439" y="4866967"/>
            <a:ext cx="5485412" cy="1754326"/>
          </a:xfrm>
          <a:prstGeom prst="rect">
            <a:avLst/>
          </a:prstGeom>
          <a:noFill/>
        </p:spPr>
        <p:txBody>
          <a:bodyPr wrap="none" rtlCol="0">
            <a:spAutoFit/>
          </a:bodyPr>
          <a:lstStyle/>
          <a:p>
            <a:r>
              <a:rPr lang="en-US" dirty="0" err="1"/>
              <a:t>identify_bordering_cells</a:t>
            </a:r>
            <a:r>
              <a:rPr lang="en-US" dirty="0"/>
              <a:t>(</a:t>
            </a:r>
            <a:r>
              <a:rPr lang="en-US" altLang="zh-CN" dirty="0" err="1"/>
              <a:t>spe_object</a:t>
            </a:r>
            <a:r>
              <a:rPr lang="zh-CN" altLang="en-US" dirty="0"/>
              <a:t> </a:t>
            </a:r>
            <a:r>
              <a:rPr lang="en-US" altLang="zh-CN" dirty="0"/>
              <a:t>=</a:t>
            </a:r>
            <a:r>
              <a:rPr lang="zh-CN" altLang="en-US" dirty="0"/>
              <a:t> </a:t>
            </a:r>
            <a:r>
              <a:rPr lang="en-US" altLang="zh-CN" dirty="0" err="1"/>
              <a:t>your_img_object</a:t>
            </a:r>
            <a:r>
              <a:rPr lang="en-US" dirty="0"/>
              <a:t>, </a:t>
            </a:r>
          </a:p>
          <a:p>
            <a:r>
              <a:rPr lang="en-US" dirty="0"/>
              <a:t>                                             </a:t>
            </a:r>
            <a:r>
              <a:rPr lang="en-US" dirty="0" err="1"/>
              <a:t>reference_cell</a:t>
            </a:r>
            <a:r>
              <a:rPr lang="en-US" dirty="0"/>
              <a:t> = ”</a:t>
            </a:r>
            <a:r>
              <a:rPr lang="en-US" altLang="zh-CN" dirty="0"/>
              <a:t>?</a:t>
            </a:r>
            <a:r>
              <a:rPr lang="en-US" dirty="0"/>
              <a:t>", </a:t>
            </a:r>
          </a:p>
          <a:p>
            <a:r>
              <a:rPr lang="en-US" dirty="0"/>
              <a:t>                                             </a:t>
            </a:r>
            <a:r>
              <a:rPr lang="en-US" dirty="0" err="1"/>
              <a:t>feature_colname</a:t>
            </a:r>
            <a:r>
              <a:rPr lang="en-US" dirty="0"/>
              <a:t>="</a:t>
            </a:r>
            <a:r>
              <a:rPr lang="en-US" dirty="0" err="1"/>
              <a:t>Cel</a:t>
            </a:r>
            <a:r>
              <a:rPr lang="en-US" altLang="zh-CN" dirty="0" err="1"/>
              <a:t>l.Type</a:t>
            </a:r>
            <a:r>
              <a:rPr lang="en-US" dirty="0"/>
              <a:t>",</a:t>
            </a:r>
          </a:p>
          <a:p>
            <a:r>
              <a:rPr lang="en-US" dirty="0"/>
              <a:t>                                             </a:t>
            </a:r>
            <a:r>
              <a:rPr lang="en-US" dirty="0" err="1"/>
              <a:t>ahull_alpha</a:t>
            </a:r>
            <a:r>
              <a:rPr lang="en-US" dirty="0"/>
              <a:t> = </a:t>
            </a:r>
            <a:r>
              <a:rPr lang="en-US" altLang="zh-CN" dirty="0"/>
              <a:t>NULL</a:t>
            </a:r>
            <a:r>
              <a:rPr lang="en-US" dirty="0"/>
              <a:t>,</a:t>
            </a:r>
          </a:p>
          <a:p>
            <a:r>
              <a:rPr lang="en-US" dirty="0"/>
              <a:t>                                             </a:t>
            </a:r>
            <a:r>
              <a:rPr lang="en-US" dirty="0" err="1"/>
              <a:t>n_to_exclude</a:t>
            </a:r>
            <a:r>
              <a:rPr lang="en-US" dirty="0"/>
              <a:t> = 25</a:t>
            </a:r>
            <a:r>
              <a:rPr lang="en-US" altLang="zh-CN" dirty="0"/>
              <a:t>,</a:t>
            </a:r>
          </a:p>
          <a:p>
            <a:r>
              <a:rPr lang="zh-CN" altLang="en-US" dirty="0"/>
              <a:t>                                             </a:t>
            </a:r>
            <a:r>
              <a:rPr lang="en-US" altLang="zh-CN" dirty="0" err="1"/>
              <a:t>plot_final_border</a:t>
            </a:r>
            <a:r>
              <a:rPr lang="zh-CN" altLang="en-US" dirty="0"/>
              <a:t> </a:t>
            </a:r>
            <a:r>
              <a:rPr lang="en-US" altLang="zh-CN" dirty="0"/>
              <a:t>=</a:t>
            </a:r>
            <a:r>
              <a:rPr lang="zh-CN" altLang="en-US" dirty="0"/>
              <a:t> </a:t>
            </a:r>
            <a:r>
              <a:rPr lang="en-US" altLang="zh-CN" dirty="0"/>
              <a:t>TRUE</a:t>
            </a:r>
            <a:r>
              <a:rPr lang="en-US" dirty="0"/>
              <a:t>)</a:t>
            </a:r>
          </a:p>
        </p:txBody>
      </p:sp>
      <p:sp>
        <p:nvSpPr>
          <p:cNvPr id="8" name="Rectangle 7">
            <a:extLst>
              <a:ext uri="{FF2B5EF4-FFF2-40B4-BE49-F238E27FC236}">
                <a16:creationId xmlns:a16="http://schemas.microsoft.com/office/drawing/2014/main" id="{E30E8A64-05BC-EE32-C57F-FC677805700C}"/>
              </a:ext>
            </a:extLst>
          </p:cNvPr>
          <p:cNvSpPr/>
          <p:nvPr/>
        </p:nvSpPr>
        <p:spPr>
          <a:xfrm>
            <a:off x="5265174" y="5751871"/>
            <a:ext cx="1135626" cy="250723"/>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ne Callout 1 8">
            <a:extLst>
              <a:ext uri="{FF2B5EF4-FFF2-40B4-BE49-F238E27FC236}">
                <a16:creationId xmlns:a16="http://schemas.microsoft.com/office/drawing/2014/main" id="{0225E00D-F21B-F952-F248-1903791E31AD}"/>
              </a:ext>
            </a:extLst>
          </p:cNvPr>
          <p:cNvSpPr/>
          <p:nvPr/>
        </p:nvSpPr>
        <p:spPr>
          <a:xfrm flipH="1" flipV="1">
            <a:off x="238432" y="5507423"/>
            <a:ext cx="4233659" cy="1113870"/>
          </a:xfrm>
          <a:prstGeom prst="borderCallout1">
            <a:avLst>
              <a:gd name="adj1" fmla="val 25370"/>
              <a:gd name="adj2" fmla="val -606"/>
              <a:gd name="adj3" fmla="val 68806"/>
              <a:gd name="adj4" fmla="val -30993"/>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BA90053-FF4A-2BC9-F01D-FDEABF73F08E}"/>
              </a:ext>
            </a:extLst>
          </p:cNvPr>
          <p:cNvSpPr txBox="1"/>
          <p:nvPr/>
        </p:nvSpPr>
        <p:spPr>
          <a:xfrm>
            <a:off x="238433" y="5507900"/>
            <a:ext cx="4286238" cy="1200329"/>
          </a:xfrm>
          <a:prstGeom prst="rect">
            <a:avLst/>
          </a:prstGeom>
          <a:noFill/>
        </p:spPr>
        <p:txBody>
          <a:bodyPr wrap="none" rtlCol="0">
            <a:spAutoFit/>
          </a:bodyPr>
          <a:lstStyle/>
          <a:p>
            <a:r>
              <a:rPr lang="en-US" altLang="zh-CN" dirty="0"/>
              <a:t>The</a:t>
            </a:r>
            <a:r>
              <a:rPr lang="zh-CN" altLang="en-US" dirty="0"/>
              <a:t> </a:t>
            </a:r>
            <a:r>
              <a:rPr lang="en-US" altLang="zh-CN" dirty="0"/>
              <a:t>alpha</a:t>
            </a:r>
            <a:r>
              <a:rPr lang="zh-CN" altLang="en-US" dirty="0"/>
              <a:t> </a:t>
            </a:r>
            <a:r>
              <a:rPr lang="en-US" altLang="zh-CN" dirty="0"/>
              <a:t>value</a:t>
            </a:r>
            <a:r>
              <a:rPr lang="zh-CN" altLang="en-US" dirty="0"/>
              <a:t> </a:t>
            </a:r>
            <a:r>
              <a:rPr lang="en-US" altLang="zh-CN" dirty="0"/>
              <a:t>is</a:t>
            </a:r>
            <a:r>
              <a:rPr lang="zh-CN" altLang="en-US" dirty="0"/>
              <a:t> </a:t>
            </a:r>
            <a:r>
              <a:rPr lang="en-US" altLang="zh-CN" dirty="0"/>
              <a:t>automatically</a:t>
            </a:r>
            <a:r>
              <a:rPr lang="zh-CN" altLang="en-US" dirty="0"/>
              <a:t> </a:t>
            </a:r>
            <a:r>
              <a:rPr lang="en-US" altLang="zh-CN" dirty="0"/>
              <a:t>calculated</a:t>
            </a:r>
            <a:r>
              <a:rPr lang="zh-CN" altLang="en-US" dirty="0"/>
              <a:t> </a:t>
            </a:r>
            <a:endParaRPr lang="en-AU" altLang="zh-CN" dirty="0"/>
          </a:p>
          <a:p>
            <a:r>
              <a:rPr lang="en-US" altLang="zh-CN" dirty="0"/>
              <a:t>when</a:t>
            </a:r>
            <a:r>
              <a:rPr lang="zh-CN" altLang="en-US" dirty="0"/>
              <a:t> </a:t>
            </a:r>
            <a:r>
              <a:rPr lang="en-US" altLang="zh-CN" dirty="0" err="1"/>
              <a:t>ahull_alpha</a:t>
            </a:r>
            <a:r>
              <a:rPr lang="zh-CN" altLang="en-US" dirty="0"/>
              <a:t> </a:t>
            </a:r>
            <a:r>
              <a:rPr lang="en-US" altLang="zh-CN" dirty="0"/>
              <a:t>=</a:t>
            </a:r>
            <a:r>
              <a:rPr lang="zh-CN" altLang="en-US" dirty="0"/>
              <a:t> </a:t>
            </a:r>
            <a:r>
              <a:rPr lang="en-US" altLang="zh-CN" dirty="0"/>
              <a:t>NULL;</a:t>
            </a:r>
          </a:p>
          <a:p>
            <a:r>
              <a:rPr lang="en-US" altLang="zh-CN" dirty="0"/>
              <a:t>You</a:t>
            </a:r>
            <a:r>
              <a:rPr lang="zh-CN" altLang="en-US" dirty="0"/>
              <a:t> </a:t>
            </a:r>
            <a:r>
              <a:rPr lang="en-US" altLang="zh-CN" dirty="0"/>
              <a:t>can</a:t>
            </a:r>
            <a:r>
              <a:rPr lang="zh-CN" altLang="en-US" dirty="0"/>
              <a:t> </a:t>
            </a:r>
            <a:r>
              <a:rPr lang="en-US" altLang="zh-CN" dirty="0"/>
              <a:t>change</a:t>
            </a:r>
            <a:r>
              <a:rPr lang="zh-CN" altLang="en-US" dirty="0"/>
              <a:t> </a:t>
            </a:r>
            <a:r>
              <a:rPr lang="en-US" altLang="zh-CN" dirty="0"/>
              <a:t>it.</a:t>
            </a:r>
            <a:r>
              <a:rPr lang="zh-CN" altLang="en-US" dirty="0"/>
              <a:t> </a:t>
            </a:r>
            <a:r>
              <a:rPr lang="en-US" altLang="zh-CN" dirty="0"/>
              <a:t>The</a:t>
            </a:r>
            <a:r>
              <a:rPr lang="zh-CN" altLang="en-US" dirty="0"/>
              <a:t> </a:t>
            </a:r>
            <a:r>
              <a:rPr lang="en-US" altLang="zh-CN" dirty="0"/>
              <a:t>larger</a:t>
            </a:r>
            <a:r>
              <a:rPr lang="zh-CN" altLang="en-US" dirty="0"/>
              <a:t> </a:t>
            </a:r>
            <a:r>
              <a:rPr lang="en-US" altLang="zh-CN" dirty="0"/>
              <a:t>the</a:t>
            </a:r>
            <a:r>
              <a:rPr lang="zh-CN" altLang="en-US" dirty="0"/>
              <a:t> </a:t>
            </a:r>
            <a:r>
              <a:rPr lang="en-US" altLang="zh-CN" dirty="0"/>
              <a:t>alpha,</a:t>
            </a:r>
            <a:r>
              <a:rPr lang="zh-CN" altLang="en-US" dirty="0"/>
              <a:t> </a:t>
            </a:r>
            <a:r>
              <a:rPr lang="en-US" altLang="zh-CN" dirty="0"/>
              <a:t>the</a:t>
            </a:r>
            <a:r>
              <a:rPr lang="zh-CN" altLang="en-US" dirty="0"/>
              <a:t> </a:t>
            </a:r>
            <a:endParaRPr lang="en-US" altLang="zh-CN" dirty="0"/>
          </a:p>
          <a:p>
            <a:r>
              <a:rPr lang="en-US" altLang="zh-CN" dirty="0"/>
              <a:t>less</a:t>
            </a:r>
            <a:r>
              <a:rPr lang="zh-CN" altLang="en-US" dirty="0"/>
              <a:t> </a:t>
            </a:r>
            <a:r>
              <a:rPr lang="en-US" altLang="zh-CN" dirty="0"/>
              <a:t>defined</a:t>
            </a:r>
            <a:r>
              <a:rPr lang="zh-CN" altLang="en-US" dirty="0"/>
              <a:t> </a:t>
            </a:r>
            <a:r>
              <a:rPr lang="en-US" altLang="zh-CN" dirty="0"/>
              <a:t>the</a:t>
            </a:r>
            <a:r>
              <a:rPr lang="zh-CN" altLang="en-US" dirty="0"/>
              <a:t> </a:t>
            </a:r>
            <a:r>
              <a:rPr lang="en-US" altLang="zh-CN" dirty="0"/>
              <a:t>bordering</a:t>
            </a:r>
            <a:r>
              <a:rPr lang="zh-CN" altLang="en-US" dirty="0"/>
              <a:t> </a:t>
            </a:r>
            <a:r>
              <a:rPr lang="en-US" altLang="zh-CN" dirty="0"/>
              <a:t>cells</a:t>
            </a:r>
            <a:r>
              <a:rPr lang="zh-CN" altLang="en-US" dirty="0"/>
              <a:t> </a:t>
            </a:r>
            <a:r>
              <a:rPr lang="en-US" altLang="zh-CN" dirty="0"/>
              <a:t>are.</a:t>
            </a:r>
            <a:endParaRPr lang="en-US" dirty="0"/>
          </a:p>
        </p:txBody>
      </p:sp>
    </p:spTree>
    <p:extLst>
      <p:ext uri="{BB962C8B-B14F-4D97-AF65-F5344CB8AC3E}">
        <p14:creationId xmlns:p14="http://schemas.microsoft.com/office/powerpoint/2010/main" val="72298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069B-32DF-7185-6E2D-2D9A36F9559B}"/>
              </a:ext>
            </a:extLst>
          </p:cNvPr>
          <p:cNvSpPr>
            <a:spLocks noGrp="1"/>
          </p:cNvSpPr>
          <p:nvPr>
            <p:ph type="title"/>
          </p:nvPr>
        </p:nvSpPr>
        <p:spPr/>
        <p:txBody>
          <a:bodyPr/>
          <a:lstStyle/>
          <a:p>
            <a:r>
              <a:rPr lang="en-US" altLang="zh-CN" dirty="0"/>
              <a:t>Trigos</a:t>
            </a:r>
            <a:r>
              <a:rPr lang="zh-CN" altLang="en-US" dirty="0"/>
              <a:t> </a:t>
            </a:r>
            <a:r>
              <a:rPr lang="en-US" altLang="zh-CN" dirty="0"/>
              <a:t>Lab</a:t>
            </a:r>
            <a:r>
              <a:rPr lang="zh-CN" altLang="en-US" dirty="0"/>
              <a:t> </a:t>
            </a:r>
            <a:r>
              <a:rPr lang="en-US" altLang="zh-CN" dirty="0"/>
              <a:t>at</a:t>
            </a:r>
            <a:r>
              <a:rPr lang="zh-CN" altLang="en-US" dirty="0"/>
              <a:t> </a:t>
            </a:r>
            <a:r>
              <a:rPr lang="en-US" altLang="zh-CN" dirty="0"/>
              <a:t>Peter</a:t>
            </a:r>
            <a:r>
              <a:rPr lang="zh-CN" altLang="en-US" dirty="0"/>
              <a:t> </a:t>
            </a:r>
            <a:r>
              <a:rPr lang="en-US" altLang="zh-CN" dirty="0"/>
              <a:t>MacCallum</a:t>
            </a:r>
            <a:r>
              <a:rPr lang="zh-CN" altLang="en-US" dirty="0"/>
              <a:t> </a:t>
            </a:r>
            <a:r>
              <a:rPr lang="en-US" altLang="zh-CN" dirty="0"/>
              <a:t>Cancer</a:t>
            </a:r>
            <a:r>
              <a:rPr lang="zh-CN" altLang="en-US" dirty="0"/>
              <a:t> </a:t>
            </a:r>
            <a:r>
              <a:rPr lang="en-US" altLang="zh-CN" dirty="0"/>
              <a:t>Centre</a:t>
            </a:r>
            <a:endParaRPr lang="en-US" dirty="0"/>
          </a:p>
        </p:txBody>
      </p:sp>
      <p:sp>
        <p:nvSpPr>
          <p:cNvPr id="5" name="Subtitle 2">
            <a:extLst>
              <a:ext uri="{FF2B5EF4-FFF2-40B4-BE49-F238E27FC236}">
                <a16:creationId xmlns:a16="http://schemas.microsoft.com/office/drawing/2014/main" id="{F5E0B8F1-CC7F-64E2-40EA-86B48CE9E929}"/>
              </a:ext>
            </a:extLst>
          </p:cNvPr>
          <p:cNvSpPr txBox="1">
            <a:spLocks/>
          </p:cNvSpPr>
          <p:nvPr/>
        </p:nvSpPr>
        <p:spPr>
          <a:xfrm>
            <a:off x="1058361" y="5189016"/>
            <a:ext cx="4136468" cy="1185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1800" b="1" dirty="0"/>
              <a:t>Lab</a:t>
            </a:r>
            <a:r>
              <a:rPr lang="zh-CN" altLang="en-US" sz="1800" b="1" dirty="0"/>
              <a:t> </a:t>
            </a:r>
            <a:r>
              <a:rPr lang="en-US" altLang="zh-CN" sz="1800" b="1" dirty="0"/>
              <a:t>head:</a:t>
            </a:r>
            <a:r>
              <a:rPr lang="zh-CN" altLang="en-US" sz="1800" b="1" dirty="0"/>
              <a:t> </a:t>
            </a:r>
            <a:r>
              <a:rPr lang="en-US" altLang="zh-CN" sz="1800" b="1" dirty="0"/>
              <a:t>Dr</a:t>
            </a:r>
            <a:r>
              <a:rPr lang="zh-CN" altLang="en-US" sz="1800" b="1" dirty="0"/>
              <a:t> </a:t>
            </a:r>
            <a:r>
              <a:rPr lang="en-US" altLang="zh-CN" sz="1800" b="1" dirty="0"/>
              <a:t>Anna</a:t>
            </a:r>
            <a:r>
              <a:rPr lang="zh-CN" altLang="en-US" sz="1800" b="1" dirty="0"/>
              <a:t> </a:t>
            </a:r>
            <a:r>
              <a:rPr lang="en-US" altLang="zh-CN" sz="1800" b="1" dirty="0"/>
              <a:t>S.</a:t>
            </a:r>
            <a:r>
              <a:rPr lang="zh-CN" altLang="en-US" sz="1800" b="1" dirty="0"/>
              <a:t> </a:t>
            </a:r>
            <a:r>
              <a:rPr lang="en-US" altLang="zh-CN" sz="1800" b="1" dirty="0"/>
              <a:t>Trigos</a:t>
            </a:r>
          </a:p>
          <a:p>
            <a:pPr marL="0" indent="0">
              <a:spcBef>
                <a:spcPts val="0"/>
              </a:spcBef>
              <a:buNone/>
            </a:pPr>
            <a:r>
              <a:rPr lang="en-US" altLang="zh-CN" sz="1600" dirty="0"/>
              <a:t>Multi-</a:t>
            </a:r>
            <a:r>
              <a:rPr lang="en-US" altLang="zh-CN" sz="1600" dirty="0" err="1"/>
              <a:t>omic</a:t>
            </a:r>
            <a:r>
              <a:rPr lang="zh-CN" altLang="en-US" sz="1600" dirty="0"/>
              <a:t> </a:t>
            </a:r>
            <a:r>
              <a:rPr lang="en-US" altLang="zh-CN" sz="1600" dirty="0"/>
              <a:t>Evolution</a:t>
            </a:r>
            <a:r>
              <a:rPr lang="zh-CN" altLang="en-US" sz="1600" dirty="0"/>
              <a:t> </a:t>
            </a:r>
            <a:r>
              <a:rPr lang="en-US" altLang="zh-CN" sz="1600" dirty="0"/>
              <a:t>and</a:t>
            </a:r>
            <a:r>
              <a:rPr lang="zh-CN" altLang="en-US" sz="1600" dirty="0"/>
              <a:t> </a:t>
            </a:r>
            <a:r>
              <a:rPr lang="en-US" altLang="zh-CN" sz="1600" dirty="0"/>
              <a:t>Ecosystems</a:t>
            </a:r>
            <a:endParaRPr lang="en-AU" altLang="zh-CN" sz="1600" dirty="0"/>
          </a:p>
          <a:p>
            <a:pPr marL="0" indent="0">
              <a:spcBef>
                <a:spcPts val="0"/>
              </a:spcBef>
              <a:buNone/>
            </a:pPr>
            <a:r>
              <a:rPr lang="en-US" altLang="zh-CN" sz="1600" dirty="0"/>
              <a:t>Computational</a:t>
            </a:r>
            <a:r>
              <a:rPr lang="zh-CN" altLang="en-US" sz="1600" dirty="0"/>
              <a:t> </a:t>
            </a:r>
            <a:r>
              <a:rPr lang="en-US" altLang="zh-CN" sz="1600" dirty="0"/>
              <a:t>Biology</a:t>
            </a:r>
            <a:r>
              <a:rPr lang="zh-CN" altLang="en-US" sz="1600" dirty="0"/>
              <a:t> </a:t>
            </a:r>
            <a:r>
              <a:rPr lang="en-US" altLang="zh-CN" sz="1600" dirty="0"/>
              <a:t>Program</a:t>
            </a:r>
          </a:p>
        </p:txBody>
      </p:sp>
      <p:sp>
        <p:nvSpPr>
          <p:cNvPr id="6" name="TextBox 5">
            <a:extLst>
              <a:ext uri="{FF2B5EF4-FFF2-40B4-BE49-F238E27FC236}">
                <a16:creationId xmlns:a16="http://schemas.microsoft.com/office/drawing/2014/main" id="{243F1CC2-4A42-E5C1-4C13-EE349340E609}"/>
              </a:ext>
            </a:extLst>
          </p:cNvPr>
          <p:cNvSpPr txBox="1"/>
          <p:nvPr/>
        </p:nvSpPr>
        <p:spPr>
          <a:xfrm>
            <a:off x="5721903" y="1904504"/>
            <a:ext cx="3364383" cy="1754326"/>
          </a:xfrm>
          <a:prstGeom prst="rect">
            <a:avLst/>
          </a:prstGeom>
          <a:noFill/>
        </p:spPr>
        <p:txBody>
          <a:bodyPr wrap="none" rtlCol="0">
            <a:spAutoFit/>
          </a:bodyPr>
          <a:lstStyle/>
          <a:p>
            <a:r>
              <a:rPr lang="en-US" altLang="zh-CN" b="1" dirty="0"/>
              <a:t>Lab</a:t>
            </a:r>
            <a:r>
              <a:rPr lang="zh-CN" altLang="en-US" b="1" dirty="0"/>
              <a:t> </a:t>
            </a:r>
            <a:r>
              <a:rPr lang="en-US" altLang="zh-CN" b="1" dirty="0"/>
              <a:t>members:</a:t>
            </a:r>
          </a:p>
          <a:p>
            <a:r>
              <a:rPr lang="en-US" altLang="zh-CN" dirty="0"/>
              <a:t>Lachlan</a:t>
            </a:r>
            <a:r>
              <a:rPr lang="zh-CN" altLang="en-US" dirty="0"/>
              <a:t> </a:t>
            </a:r>
            <a:r>
              <a:rPr lang="en-US" altLang="zh-CN" dirty="0"/>
              <a:t>Cain</a:t>
            </a:r>
            <a:r>
              <a:rPr lang="zh-CN" altLang="en-US" dirty="0"/>
              <a:t> </a:t>
            </a:r>
            <a:r>
              <a:rPr lang="en-US" altLang="zh-CN" dirty="0"/>
              <a:t>(RA)</a:t>
            </a:r>
          </a:p>
          <a:p>
            <a:r>
              <a:rPr lang="en-US" altLang="zh-CN" dirty="0" err="1"/>
              <a:t>Sirui</a:t>
            </a:r>
            <a:r>
              <a:rPr lang="zh-CN" altLang="en-US" dirty="0"/>
              <a:t> </a:t>
            </a:r>
            <a:r>
              <a:rPr lang="en-US" altLang="zh-CN" dirty="0"/>
              <a:t>Weng</a:t>
            </a:r>
            <a:r>
              <a:rPr lang="zh-CN" altLang="en-US" dirty="0"/>
              <a:t> </a:t>
            </a:r>
            <a:r>
              <a:rPr lang="en-US" altLang="zh-CN" dirty="0"/>
              <a:t>(PhD student)</a:t>
            </a:r>
          </a:p>
          <a:p>
            <a:r>
              <a:rPr lang="en-US" altLang="zh-CN" dirty="0" err="1"/>
              <a:t>Yangyi</a:t>
            </a:r>
            <a:r>
              <a:rPr lang="zh-CN" altLang="en-US" dirty="0"/>
              <a:t> </a:t>
            </a:r>
            <a:r>
              <a:rPr lang="en-US" altLang="zh-CN" dirty="0"/>
              <a:t>Zhang</a:t>
            </a:r>
            <a:r>
              <a:rPr lang="zh-CN" altLang="en-US" dirty="0"/>
              <a:t> </a:t>
            </a:r>
            <a:r>
              <a:rPr lang="en-US" altLang="zh-CN" dirty="0"/>
              <a:t>(Masters student)</a:t>
            </a:r>
          </a:p>
          <a:p>
            <a:r>
              <a:rPr lang="en-US" altLang="zh-CN" dirty="0"/>
              <a:t>James</a:t>
            </a:r>
            <a:r>
              <a:rPr lang="zh-CN" altLang="en-US" dirty="0"/>
              <a:t> </a:t>
            </a:r>
            <a:r>
              <a:rPr lang="en-US" altLang="zh-CN" dirty="0" err="1"/>
              <a:t>Comben</a:t>
            </a:r>
            <a:r>
              <a:rPr lang="zh-CN" altLang="en-US" dirty="0"/>
              <a:t> </a:t>
            </a:r>
            <a:r>
              <a:rPr lang="en-US" altLang="zh-CN" dirty="0"/>
              <a:t>(</a:t>
            </a:r>
            <a:r>
              <a:rPr lang="en-US" altLang="zh-CN" dirty="0" err="1"/>
              <a:t>Honours</a:t>
            </a:r>
            <a:r>
              <a:rPr lang="en-US" altLang="zh-CN" dirty="0"/>
              <a:t> student)</a:t>
            </a:r>
          </a:p>
          <a:p>
            <a:r>
              <a:rPr lang="en-US" altLang="zh-CN" dirty="0"/>
              <a:t>David</a:t>
            </a:r>
            <a:r>
              <a:rPr lang="zh-CN" altLang="en-US" dirty="0"/>
              <a:t> </a:t>
            </a:r>
            <a:r>
              <a:rPr lang="en-US" altLang="zh-CN" dirty="0"/>
              <a:t>Le</a:t>
            </a:r>
            <a:r>
              <a:rPr lang="zh-CN" altLang="en-US" dirty="0"/>
              <a:t> </a:t>
            </a:r>
            <a:r>
              <a:rPr lang="en-US" altLang="zh-CN" dirty="0"/>
              <a:t>(Summer</a:t>
            </a:r>
            <a:r>
              <a:rPr lang="zh-CN" altLang="en-US" dirty="0"/>
              <a:t> </a:t>
            </a:r>
            <a:r>
              <a:rPr lang="en-US" altLang="zh-CN" dirty="0"/>
              <a:t>student)</a:t>
            </a:r>
          </a:p>
        </p:txBody>
      </p:sp>
      <p:sp>
        <p:nvSpPr>
          <p:cNvPr id="7" name="TextBox 6">
            <a:extLst>
              <a:ext uri="{FF2B5EF4-FFF2-40B4-BE49-F238E27FC236}">
                <a16:creationId xmlns:a16="http://schemas.microsoft.com/office/drawing/2014/main" id="{E914151F-5C53-434A-8E24-A32A5603CCC5}"/>
              </a:ext>
            </a:extLst>
          </p:cNvPr>
          <p:cNvSpPr txBox="1"/>
          <p:nvPr/>
        </p:nvSpPr>
        <p:spPr>
          <a:xfrm>
            <a:off x="5721903" y="3650185"/>
            <a:ext cx="1676100" cy="1477328"/>
          </a:xfrm>
          <a:prstGeom prst="rect">
            <a:avLst/>
          </a:prstGeom>
          <a:noFill/>
        </p:spPr>
        <p:txBody>
          <a:bodyPr wrap="none" rtlCol="0">
            <a:spAutoFit/>
          </a:bodyPr>
          <a:lstStyle/>
          <a:p>
            <a:r>
              <a:rPr lang="en-US" altLang="zh-CN" b="1" dirty="0"/>
              <a:t>Alumni (SPIAT):</a:t>
            </a:r>
          </a:p>
          <a:p>
            <a:r>
              <a:rPr lang="en-US" altLang="zh-CN" dirty="0" err="1"/>
              <a:t>Tianpei</a:t>
            </a:r>
            <a:r>
              <a:rPr lang="zh-CN" altLang="en-US" dirty="0"/>
              <a:t> </a:t>
            </a:r>
            <a:r>
              <a:rPr lang="en-US" altLang="zh-CN" dirty="0"/>
              <a:t>Yang</a:t>
            </a:r>
            <a:r>
              <a:rPr lang="zh-CN" altLang="en-US" dirty="0"/>
              <a:t> </a:t>
            </a:r>
            <a:endParaRPr lang="en-AU" altLang="zh-CN" dirty="0"/>
          </a:p>
          <a:p>
            <a:r>
              <a:rPr lang="en-US" altLang="zh-CN" dirty="0"/>
              <a:t>John</a:t>
            </a:r>
            <a:r>
              <a:rPr lang="zh-CN" altLang="en-US" dirty="0"/>
              <a:t> </a:t>
            </a:r>
            <a:r>
              <a:rPr lang="en-US" altLang="zh-CN" dirty="0"/>
              <a:t>Zhu</a:t>
            </a:r>
            <a:r>
              <a:rPr lang="zh-CN" altLang="en-US" dirty="0"/>
              <a:t> </a:t>
            </a:r>
            <a:endParaRPr lang="en-AU" altLang="zh-CN" dirty="0"/>
          </a:p>
          <a:p>
            <a:r>
              <a:rPr lang="en-US" altLang="zh-CN" dirty="0"/>
              <a:t>Mabel</a:t>
            </a:r>
            <a:r>
              <a:rPr lang="zh-CN" altLang="en-US" dirty="0"/>
              <a:t> </a:t>
            </a:r>
            <a:r>
              <a:rPr lang="en-US" altLang="zh-CN" dirty="0"/>
              <a:t>Li</a:t>
            </a:r>
          </a:p>
          <a:p>
            <a:r>
              <a:rPr lang="en-US" altLang="zh-CN" dirty="0"/>
              <a:t>Volkan</a:t>
            </a:r>
            <a:r>
              <a:rPr lang="zh-CN" altLang="en-US" dirty="0"/>
              <a:t> </a:t>
            </a:r>
            <a:r>
              <a:rPr lang="en-US" altLang="zh-CN" dirty="0" err="1"/>
              <a:t>Ozcoban</a:t>
            </a:r>
            <a:endParaRPr lang="en-US" altLang="zh-CN" dirty="0"/>
          </a:p>
        </p:txBody>
      </p:sp>
      <p:sp>
        <p:nvSpPr>
          <p:cNvPr id="8" name="TextBox 7">
            <a:extLst>
              <a:ext uri="{FF2B5EF4-FFF2-40B4-BE49-F238E27FC236}">
                <a16:creationId xmlns:a16="http://schemas.microsoft.com/office/drawing/2014/main" id="{EB3A0DB3-30E8-5858-837B-F53D5097F905}"/>
              </a:ext>
            </a:extLst>
          </p:cNvPr>
          <p:cNvSpPr txBox="1"/>
          <p:nvPr/>
        </p:nvSpPr>
        <p:spPr>
          <a:xfrm>
            <a:off x="5721903" y="5115408"/>
            <a:ext cx="1606594" cy="923330"/>
          </a:xfrm>
          <a:prstGeom prst="rect">
            <a:avLst/>
          </a:prstGeom>
          <a:noFill/>
        </p:spPr>
        <p:txBody>
          <a:bodyPr wrap="none" rtlCol="0">
            <a:spAutoFit/>
          </a:bodyPr>
          <a:lstStyle/>
          <a:p>
            <a:r>
              <a:rPr lang="en-US" altLang="zh-CN" b="1" dirty="0"/>
              <a:t>Consumers:</a:t>
            </a:r>
            <a:endParaRPr lang="en-US" altLang="zh-CN" sz="1800" b="1" dirty="0"/>
          </a:p>
          <a:p>
            <a:r>
              <a:rPr lang="en-AU" altLang="zh-CN" sz="1800" dirty="0"/>
              <a:t>Graeme Sissing</a:t>
            </a:r>
            <a:endParaRPr lang="en-US" altLang="zh-CN" sz="1800" dirty="0"/>
          </a:p>
          <a:p>
            <a:r>
              <a:rPr lang="en-AU" b="0" i="0" u="none" strike="noStrike" dirty="0">
                <a:effectLst/>
                <a:latin typeface="Calibri" panose="020F0502020204030204" pitchFamily="34" charset="0"/>
              </a:rPr>
              <a:t>Steve </a:t>
            </a:r>
            <a:r>
              <a:rPr lang="en-AU" b="0" i="0" u="none" strike="noStrike" dirty="0" err="1">
                <a:effectLst/>
                <a:latin typeface="Calibri" panose="020F0502020204030204" pitchFamily="34" charset="0"/>
              </a:rPr>
              <a:t>Cavill</a:t>
            </a:r>
            <a:endParaRPr lang="en-US" altLang="zh-CN" sz="1800" dirty="0"/>
          </a:p>
        </p:txBody>
      </p:sp>
      <p:pic>
        <p:nvPicPr>
          <p:cNvPr id="9" name="Picture 8" descr="A person taking a selfie with a group of people behind her&#10;&#10;Description automatically generated">
            <a:extLst>
              <a:ext uri="{FF2B5EF4-FFF2-40B4-BE49-F238E27FC236}">
                <a16:creationId xmlns:a16="http://schemas.microsoft.com/office/drawing/2014/main" id="{7CA3EFC2-BFFC-E82F-31EC-E2DD7F7DB5F3}"/>
              </a:ext>
            </a:extLst>
          </p:cNvPr>
          <p:cNvPicPr>
            <a:picLocks noChangeAspect="1"/>
          </p:cNvPicPr>
          <p:nvPr/>
        </p:nvPicPr>
        <p:blipFill>
          <a:blip r:embed="rId2"/>
          <a:stretch>
            <a:fillRect/>
          </a:stretch>
        </p:blipFill>
        <p:spPr>
          <a:xfrm>
            <a:off x="1136370" y="1938584"/>
            <a:ext cx="4058459" cy="3045521"/>
          </a:xfrm>
          <a:prstGeom prst="rect">
            <a:avLst/>
          </a:prstGeom>
        </p:spPr>
      </p:pic>
    </p:spTree>
    <p:extLst>
      <p:ext uri="{BB962C8B-B14F-4D97-AF65-F5344CB8AC3E}">
        <p14:creationId xmlns:p14="http://schemas.microsoft.com/office/powerpoint/2010/main" val="244374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A1FB-73CD-B042-8D28-36AF52802E44}"/>
              </a:ext>
            </a:extLst>
          </p:cNvPr>
          <p:cNvSpPr>
            <a:spLocks noGrp="1"/>
          </p:cNvSpPr>
          <p:nvPr>
            <p:ph type="title"/>
          </p:nvPr>
        </p:nvSpPr>
        <p:spPr/>
        <p:txBody>
          <a:bodyPr/>
          <a:lstStyle/>
          <a:p>
            <a:r>
              <a:rPr lang="en-US" dirty="0"/>
              <a:t>What if no clear </a:t>
            </a:r>
            <a:r>
              <a:rPr lang="en-US" altLang="zh-CN" dirty="0" err="1"/>
              <a:t>tumour</a:t>
            </a:r>
            <a:r>
              <a:rPr lang="zh-CN" altLang="en-US" dirty="0"/>
              <a:t> </a:t>
            </a:r>
            <a:r>
              <a:rPr lang="en-US" altLang="zh-CN" dirty="0"/>
              <a:t>regions</a:t>
            </a:r>
            <a:endParaRPr lang="en-US" dirty="0"/>
          </a:p>
        </p:txBody>
      </p:sp>
      <p:sp>
        <p:nvSpPr>
          <p:cNvPr id="3" name="Content Placeholder 2">
            <a:extLst>
              <a:ext uri="{FF2B5EF4-FFF2-40B4-BE49-F238E27FC236}">
                <a16:creationId xmlns:a16="http://schemas.microsoft.com/office/drawing/2014/main" id="{9FACBD8D-5DB9-D441-B006-27BB027E1789}"/>
              </a:ext>
            </a:extLst>
          </p:cNvPr>
          <p:cNvSpPr>
            <a:spLocks noGrp="1"/>
          </p:cNvSpPr>
          <p:nvPr>
            <p:ph idx="1"/>
          </p:nvPr>
        </p:nvSpPr>
        <p:spPr>
          <a:xfrm>
            <a:off x="2589212" y="2133600"/>
            <a:ext cx="8915400" cy="2114844"/>
          </a:xfrm>
        </p:spPr>
        <p:txBody>
          <a:bodyPr/>
          <a:lstStyle/>
          <a:p>
            <a:r>
              <a:rPr lang="en-US" altLang="zh-CN" sz="2800" dirty="0"/>
              <a:t>Ratio</a:t>
            </a:r>
            <a:r>
              <a:rPr lang="zh-CN" altLang="en-US" sz="2800" dirty="0"/>
              <a:t> </a:t>
            </a:r>
            <a:r>
              <a:rPr lang="en-US" altLang="zh-CN" sz="2800" dirty="0"/>
              <a:t>of</a:t>
            </a:r>
            <a:r>
              <a:rPr lang="zh-CN" altLang="en-US" sz="2800" dirty="0"/>
              <a:t> </a:t>
            </a:r>
            <a:r>
              <a:rPr lang="en-US" altLang="zh-CN" sz="2800" dirty="0"/>
              <a:t>bordering</a:t>
            </a:r>
            <a:r>
              <a:rPr lang="zh-CN" altLang="en-US" sz="2800" dirty="0"/>
              <a:t> </a:t>
            </a:r>
            <a:r>
              <a:rPr lang="en-US" altLang="zh-CN" sz="2800" dirty="0"/>
              <a:t>cells</a:t>
            </a:r>
            <a:r>
              <a:rPr lang="zh-CN" altLang="en-US" sz="2800" dirty="0"/>
              <a:t> </a:t>
            </a:r>
            <a:r>
              <a:rPr lang="en-US" altLang="zh-CN" sz="2800" dirty="0"/>
              <a:t>to</a:t>
            </a:r>
            <a:r>
              <a:rPr lang="zh-CN" altLang="en-US" sz="2800" dirty="0"/>
              <a:t> </a:t>
            </a:r>
            <a:r>
              <a:rPr lang="en-US" altLang="zh-CN" sz="2800" dirty="0" err="1"/>
              <a:t>tumour</a:t>
            </a:r>
            <a:r>
              <a:rPr lang="zh-CN" altLang="en-US" sz="2800" dirty="0"/>
              <a:t> </a:t>
            </a:r>
            <a:r>
              <a:rPr lang="en-US" altLang="zh-CN" sz="2800" dirty="0"/>
              <a:t>cells</a:t>
            </a:r>
            <a:endParaRPr lang="en-US" sz="2800" dirty="0"/>
          </a:p>
          <a:p>
            <a:r>
              <a:rPr lang="en-US" sz="2800" dirty="0"/>
              <a:t>Average nearest neighbor</a:t>
            </a:r>
            <a:r>
              <a:rPr lang="zh-CN" altLang="en-US" sz="2800" dirty="0"/>
              <a:t> </a:t>
            </a:r>
            <a:r>
              <a:rPr lang="en-US" sz="2800" dirty="0"/>
              <a:t>(ANN) index </a:t>
            </a:r>
          </a:p>
          <a:p>
            <a:endParaRPr lang="en-US" dirty="0"/>
          </a:p>
        </p:txBody>
      </p:sp>
    </p:spTree>
    <p:extLst>
      <p:ext uri="{BB962C8B-B14F-4D97-AF65-F5344CB8AC3E}">
        <p14:creationId xmlns:p14="http://schemas.microsoft.com/office/powerpoint/2010/main" val="2682420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A19EB1-8076-4942-85A9-4F87AC2E9938}"/>
              </a:ext>
            </a:extLst>
          </p:cNvPr>
          <p:cNvPicPr>
            <a:picLocks noChangeAspect="1"/>
          </p:cNvPicPr>
          <p:nvPr/>
        </p:nvPicPr>
        <p:blipFill>
          <a:blip r:embed="rId3"/>
          <a:stretch>
            <a:fillRect/>
          </a:stretch>
        </p:blipFill>
        <p:spPr>
          <a:xfrm>
            <a:off x="8343320" y="1800953"/>
            <a:ext cx="3599113" cy="2873278"/>
          </a:xfrm>
          <a:prstGeom prst="rect">
            <a:avLst/>
          </a:prstGeom>
          <a:ln>
            <a:noFill/>
          </a:ln>
          <a:effectLst>
            <a:softEdge rad="112500"/>
          </a:effectLst>
        </p:spPr>
      </p:pic>
      <p:sp>
        <p:nvSpPr>
          <p:cNvPr id="2" name="Title 1">
            <a:extLst>
              <a:ext uri="{FF2B5EF4-FFF2-40B4-BE49-F238E27FC236}">
                <a16:creationId xmlns:a16="http://schemas.microsoft.com/office/drawing/2014/main" id="{009BA00B-033E-FF49-B817-9F2105681EAE}"/>
              </a:ext>
            </a:extLst>
          </p:cNvPr>
          <p:cNvSpPr>
            <a:spLocks noGrp="1"/>
          </p:cNvSpPr>
          <p:nvPr>
            <p:ph type="title"/>
          </p:nvPr>
        </p:nvSpPr>
        <p:spPr/>
        <p:txBody>
          <a:bodyPr/>
          <a:lstStyle/>
          <a:p>
            <a:r>
              <a:rPr lang="en-US" altLang="zh-CN" dirty="0"/>
              <a:t>Ratio</a:t>
            </a:r>
            <a:r>
              <a:rPr lang="zh-CN" altLang="en-US" dirty="0"/>
              <a:t> </a:t>
            </a:r>
            <a:r>
              <a:rPr lang="en-US" altLang="zh-CN" dirty="0"/>
              <a:t>of</a:t>
            </a:r>
            <a:r>
              <a:rPr lang="zh-CN" altLang="en-US" dirty="0"/>
              <a:t> </a:t>
            </a:r>
            <a:r>
              <a:rPr lang="en-US" altLang="zh-CN" dirty="0"/>
              <a:t>bordering</a:t>
            </a:r>
            <a:r>
              <a:rPr lang="zh-CN" altLang="en-US" dirty="0"/>
              <a:t> </a:t>
            </a:r>
            <a:r>
              <a:rPr lang="en-US" altLang="zh-CN" dirty="0"/>
              <a:t>cells</a:t>
            </a:r>
            <a:r>
              <a:rPr lang="zh-CN" altLang="en-US" dirty="0"/>
              <a:t> </a:t>
            </a:r>
            <a:r>
              <a:rPr lang="en-US" altLang="zh-CN" dirty="0"/>
              <a:t>to</a:t>
            </a:r>
            <a:r>
              <a:rPr lang="zh-CN" altLang="en-US" dirty="0"/>
              <a:t> </a:t>
            </a:r>
            <a:r>
              <a:rPr lang="en-US" altLang="zh-CN" dirty="0" err="1"/>
              <a:t>tumour</a:t>
            </a:r>
            <a:r>
              <a:rPr lang="zh-CN" altLang="en-US" dirty="0"/>
              <a:t> </a:t>
            </a:r>
            <a:r>
              <a:rPr lang="en-US" altLang="zh-CN" dirty="0"/>
              <a:t>cells (R-BC)</a:t>
            </a:r>
            <a:endParaRPr lang="en-US" dirty="0"/>
          </a:p>
        </p:txBody>
      </p:sp>
      <p:pic>
        <p:nvPicPr>
          <p:cNvPr id="5" name="Content Placeholder 4">
            <a:extLst>
              <a:ext uri="{FF2B5EF4-FFF2-40B4-BE49-F238E27FC236}">
                <a16:creationId xmlns:a16="http://schemas.microsoft.com/office/drawing/2014/main" id="{E574B045-BF50-F649-A57A-0DA9CC70F119}"/>
              </a:ext>
            </a:extLst>
          </p:cNvPr>
          <p:cNvPicPr>
            <a:picLocks noGrp="1" noChangeAspect="1"/>
          </p:cNvPicPr>
          <p:nvPr>
            <p:ph idx="1"/>
          </p:nvPr>
        </p:nvPicPr>
        <p:blipFill>
          <a:blip r:embed="rId4"/>
          <a:stretch>
            <a:fillRect/>
          </a:stretch>
        </p:blipFill>
        <p:spPr>
          <a:xfrm>
            <a:off x="2482840" y="1800953"/>
            <a:ext cx="3605854" cy="2873278"/>
          </a:xfrm>
          <a:prstGeom prst="rect">
            <a:avLst/>
          </a:prstGeom>
          <a:ln>
            <a:noFill/>
          </a:ln>
          <a:effectLst>
            <a:softEdge rad="112500"/>
          </a:effectLst>
        </p:spPr>
      </p:pic>
      <p:pic>
        <p:nvPicPr>
          <p:cNvPr id="7" name="Picture 6">
            <a:extLst>
              <a:ext uri="{FF2B5EF4-FFF2-40B4-BE49-F238E27FC236}">
                <a16:creationId xmlns:a16="http://schemas.microsoft.com/office/drawing/2014/main" id="{7F19C68C-41EA-BB49-94F9-C72829D43F37}"/>
              </a:ext>
            </a:extLst>
          </p:cNvPr>
          <p:cNvPicPr>
            <a:picLocks noChangeAspect="1"/>
          </p:cNvPicPr>
          <p:nvPr/>
        </p:nvPicPr>
        <p:blipFill>
          <a:blip r:embed="rId5"/>
          <a:stretch>
            <a:fillRect/>
          </a:stretch>
        </p:blipFill>
        <p:spPr>
          <a:xfrm>
            <a:off x="767448" y="3373937"/>
            <a:ext cx="3413949" cy="2978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D43ECA4-4410-9F49-9110-C024B5455AF0}"/>
              </a:ext>
            </a:extLst>
          </p:cNvPr>
          <p:cNvPicPr>
            <a:picLocks noChangeAspect="1"/>
          </p:cNvPicPr>
          <p:nvPr/>
        </p:nvPicPr>
        <p:blipFill>
          <a:blip r:embed="rId6"/>
          <a:stretch>
            <a:fillRect/>
          </a:stretch>
        </p:blipFill>
        <p:spPr>
          <a:xfrm>
            <a:off x="6235651" y="3373938"/>
            <a:ext cx="3324224" cy="2978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F579602D-CC33-1E4B-A220-34FDAF0E8661}"/>
              </a:ext>
            </a:extLst>
          </p:cNvPr>
          <p:cNvPicPr>
            <a:picLocks noChangeAspect="1"/>
          </p:cNvPicPr>
          <p:nvPr/>
        </p:nvPicPr>
        <p:blipFill>
          <a:blip r:embed="rId7"/>
          <a:stretch>
            <a:fillRect/>
          </a:stretch>
        </p:blipFill>
        <p:spPr>
          <a:xfrm>
            <a:off x="9859633" y="4941891"/>
            <a:ext cx="2082800" cy="571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CC1C5D97-DE34-5749-BCED-B7E3F67EF50B}"/>
              </a:ext>
            </a:extLst>
          </p:cNvPr>
          <p:cNvPicPr>
            <a:picLocks noChangeAspect="1"/>
          </p:cNvPicPr>
          <p:nvPr/>
        </p:nvPicPr>
        <p:blipFill>
          <a:blip r:embed="rId8"/>
          <a:stretch>
            <a:fillRect/>
          </a:stretch>
        </p:blipFill>
        <p:spPr>
          <a:xfrm>
            <a:off x="351053" y="2392409"/>
            <a:ext cx="2082800" cy="558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9162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F4D8-D1F2-6101-D222-9798341EC7B2}"/>
              </a:ext>
            </a:extLst>
          </p:cNvPr>
          <p:cNvSpPr>
            <a:spLocks noGrp="1"/>
          </p:cNvSpPr>
          <p:nvPr>
            <p:ph type="title"/>
          </p:nvPr>
        </p:nvSpPr>
        <p:spPr/>
        <p:txBody>
          <a:bodyPr/>
          <a:lstStyle/>
          <a:p>
            <a:r>
              <a:rPr lang="en-US" altLang="zh-CN" dirty="0"/>
              <a:t>Tissue</a:t>
            </a:r>
            <a:r>
              <a:rPr lang="zh-CN" altLang="en-US" dirty="0"/>
              <a:t> </a:t>
            </a:r>
            <a:r>
              <a:rPr lang="en-US" altLang="zh-CN" dirty="0"/>
              <a:t>structure</a:t>
            </a:r>
            <a:endParaRPr lang="en-US" dirty="0"/>
          </a:p>
        </p:txBody>
      </p:sp>
      <p:pic>
        <p:nvPicPr>
          <p:cNvPr id="6" name="Picture 5" descr="A close-up of a colorful image&#10;&#10;Description automatically generated">
            <a:extLst>
              <a:ext uri="{FF2B5EF4-FFF2-40B4-BE49-F238E27FC236}">
                <a16:creationId xmlns:a16="http://schemas.microsoft.com/office/drawing/2014/main" id="{1977567B-D6E2-C6EE-E30F-5D397CE7281A}"/>
              </a:ext>
            </a:extLst>
          </p:cNvPr>
          <p:cNvPicPr>
            <a:picLocks noChangeAspect="1"/>
          </p:cNvPicPr>
          <p:nvPr/>
        </p:nvPicPr>
        <p:blipFill>
          <a:blip r:embed="rId2"/>
          <a:stretch>
            <a:fillRect/>
          </a:stretch>
        </p:blipFill>
        <p:spPr>
          <a:xfrm>
            <a:off x="1361338" y="1690688"/>
            <a:ext cx="9469324" cy="2866564"/>
          </a:xfrm>
          <a:prstGeom prst="rect">
            <a:avLst/>
          </a:prstGeom>
        </p:spPr>
      </p:pic>
      <p:sp>
        <p:nvSpPr>
          <p:cNvPr id="3" name="TextBox 2">
            <a:extLst>
              <a:ext uri="{FF2B5EF4-FFF2-40B4-BE49-F238E27FC236}">
                <a16:creationId xmlns:a16="http://schemas.microsoft.com/office/drawing/2014/main" id="{00E2AF17-8C4C-ED88-7AB2-022D6F05117A}"/>
              </a:ext>
            </a:extLst>
          </p:cNvPr>
          <p:cNvSpPr txBox="1"/>
          <p:nvPr/>
        </p:nvSpPr>
        <p:spPr>
          <a:xfrm>
            <a:off x="1361338" y="4675239"/>
            <a:ext cx="9833526" cy="369332"/>
          </a:xfrm>
          <a:prstGeom prst="rect">
            <a:avLst/>
          </a:prstGeom>
          <a:noFill/>
        </p:spPr>
        <p:txBody>
          <a:bodyPr wrap="none" rtlCol="0">
            <a:spAutoFit/>
          </a:bodyPr>
          <a:lstStyle/>
          <a:p>
            <a:r>
              <a:rPr lang="en-US" dirty="0" err="1"/>
              <a:t>formatted_distance</a:t>
            </a:r>
            <a:r>
              <a:rPr lang="en-US" dirty="0"/>
              <a:t> &lt;- </a:t>
            </a:r>
            <a:r>
              <a:rPr lang="en-US" dirty="0" err="1"/>
              <a:t>calculate_distance_to_margin</a:t>
            </a:r>
            <a:r>
              <a:rPr lang="en-US" altLang="zh-CN" dirty="0"/>
              <a:t>(</a:t>
            </a:r>
            <a:r>
              <a:rPr lang="en-US" altLang="zh-CN" dirty="0" err="1"/>
              <a:t>spe_object</a:t>
            </a:r>
            <a:r>
              <a:rPr lang="zh-CN" altLang="en-US" dirty="0"/>
              <a:t> </a:t>
            </a:r>
            <a:r>
              <a:rPr lang="en-US" altLang="zh-CN" dirty="0"/>
              <a:t>=</a:t>
            </a:r>
            <a:r>
              <a:rPr lang="zh-CN" altLang="en-US" dirty="0"/>
              <a:t> </a:t>
            </a:r>
            <a:r>
              <a:rPr lang="en-US" altLang="zh-CN" dirty="0" err="1"/>
              <a:t>your_img_object_with_border_cells</a:t>
            </a:r>
            <a:r>
              <a:rPr lang="en-US" dirty="0"/>
              <a:t>)</a:t>
            </a:r>
          </a:p>
        </p:txBody>
      </p:sp>
      <p:sp>
        <p:nvSpPr>
          <p:cNvPr id="4" name="TextBox 3">
            <a:extLst>
              <a:ext uri="{FF2B5EF4-FFF2-40B4-BE49-F238E27FC236}">
                <a16:creationId xmlns:a16="http://schemas.microsoft.com/office/drawing/2014/main" id="{AE3A5791-BDD5-5088-B10B-7498AB7A3315}"/>
              </a:ext>
            </a:extLst>
          </p:cNvPr>
          <p:cNvSpPr txBox="1"/>
          <p:nvPr/>
        </p:nvSpPr>
        <p:spPr>
          <a:xfrm>
            <a:off x="1361338" y="5044571"/>
            <a:ext cx="9479967" cy="1477328"/>
          </a:xfrm>
          <a:prstGeom prst="rect">
            <a:avLst/>
          </a:prstGeom>
          <a:noFill/>
        </p:spPr>
        <p:txBody>
          <a:bodyPr wrap="none" rtlCol="0">
            <a:spAutoFit/>
          </a:bodyPr>
          <a:lstStyle/>
          <a:p>
            <a:r>
              <a:rPr lang="en-US" dirty="0" err="1"/>
              <a:t>formatted_structure</a:t>
            </a:r>
            <a:r>
              <a:rPr lang="en-US" dirty="0"/>
              <a:t> &lt;- </a:t>
            </a:r>
            <a:r>
              <a:rPr lang="en-US" dirty="0" err="1"/>
              <a:t>define_structure</a:t>
            </a:r>
            <a:r>
              <a:rPr lang="en-US" dirty="0"/>
              <a:t>(</a:t>
            </a:r>
            <a:r>
              <a:rPr lang="en-US" altLang="zh-CN" dirty="0" err="1"/>
              <a:t>spe_object</a:t>
            </a:r>
            <a:r>
              <a:rPr lang="zh-CN" altLang="en-US" dirty="0"/>
              <a:t> </a:t>
            </a:r>
            <a:r>
              <a:rPr lang="en-US" altLang="zh-CN" dirty="0"/>
              <a:t>=</a:t>
            </a:r>
            <a:r>
              <a:rPr lang="zh-CN" altLang="en-US" dirty="0"/>
              <a:t> </a:t>
            </a:r>
            <a:r>
              <a:rPr lang="en-US" altLang="zh-CN" dirty="0" err="1"/>
              <a:t>your_img_object_with_distance_calculated</a:t>
            </a:r>
            <a:r>
              <a:rPr lang="en-US" dirty="0"/>
              <a:t>, </a:t>
            </a:r>
          </a:p>
          <a:p>
            <a:r>
              <a:rPr lang="zh-CN" altLang="en-US" dirty="0"/>
              <a:t>                                                                         </a:t>
            </a:r>
            <a:r>
              <a:rPr lang="en-US" dirty="0" err="1"/>
              <a:t>cell_types_of_interest</a:t>
            </a:r>
            <a:r>
              <a:rPr lang="en-US" dirty="0"/>
              <a:t> = </a:t>
            </a:r>
            <a:r>
              <a:rPr lang="en-US" dirty="0" err="1"/>
              <a:t>names_of_immune_cells</a:t>
            </a:r>
            <a:r>
              <a:rPr lang="en-US" dirty="0"/>
              <a:t>, </a:t>
            </a:r>
          </a:p>
          <a:p>
            <a:r>
              <a:rPr lang="en-US" dirty="0"/>
              <a:t>  </a:t>
            </a:r>
            <a:r>
              <a:rPr lang="zh-CN" altLang="en-US" dirty="0"/>
              <a:t>                                                                       </a:t>
            </a:r>
            <a:r>
              <a:rPr lang="en-US" dirty="0" err="1"/>
              <a:t>feature_colname</a:t>
            </a:r>
            <a:r>
              <a:rPr lang="en-US" dirty="0"/>
              <a:t> = "</a:t>
            </a:r>
            <a:r>
              <a:rPr lang="en-US" dirty="0" err="1"/>
              <a:t>Cell.Type</a:t>
            </a:r>
            <a:r>
              <a:rPr lang="en-US" dirty="0"/>
              <a:t>", </a:t>
            </a:r>
          </a:p>
          <a:p>
            <a:r>
              <a:rPr lang="zh-CN" altLang="en-US" dirty="0"/>
              <a:t>                                                                         </a:t>
            </a:r>
            <a:r>
              <a:rPr lang="en-US" dirty="0" err="1"/>
              <a:t>n_margin_layers</a:t>
            </a:r>
            <a:r>
              <a:rPr lang="en-US" dirty="0"/>
              <a:t> = 5</a:t>
            </a:r>
            <a:r>
              <a:rPr lang="en-US" altLang="zh-CN" dirty="0"/>
              <a:t>,</a:t>
            </a:r>
          </a:p>
          <a:p>
            <a:r>
              <a:rPr lang="zh-CN" altLang="en-US" dirty="0"/>
              <a:t>                                                                         </a:t>
            </a:r>
            <a:r>
              <a:rPr lang="en-US" altLang="zh-CN" dirty="0" err="1"/>
              <a:t>margin_dist</a:t>
            </a:r>
            <a:r>
              <a:rPr lang="zh-CN" altLang="en-US" dirty="0"/>
              <a:t> </a:t>
            </a:r>
            <a:r>
              <a:rPr lang="en-US" altLang="zh-CN" dirty="0"/>
              <a:t>=</a:t>
            </a:r>
            <a:r>
              <a:rPr lang="zh-CN" altLang="en-US" dirty="0"/>
              <a:t> </a:t>
            </a:r>
            <a:r>
              <a:rPr lang="en-US" altLang="zh-CN" dirty="0"/>
              <a:t>NULL</a:t>
            </a:r>
            <a:r>
              <a:rPr lang="en-US" dirty="0"/>
              <a:t>)</a:t>
            </a:r>
          </a:p>
        </p:txBody>
      </p:sp>
      <p:sp>
        <p:nvSpPr>
          <p:cNvPr id="5" name="Rectangle 4">
            <a:extLst>
              <a:ext uri="{FF2B5EF4-FFF2-40B4-BE49-F238E27FC236}">
                <a16:creationId xmlns:a16="http://schemas.microsoft.com/office/drawing/2014/main" id="{0D3D4ECE-602B-1124-0183-97372F5FE77B}"/>
              </a:ext>
            </a:extLst>
          </p:cNvPr>
          <p:cNvSpPr/>
          <p:nvPr/>
        </p:nvSpPr>
        <p:spPr>
          <a:xfrm>
            <a:off x="5265174" y="5882815"/>
            <a:ext cx="1932039" cy="61006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2D460E-EC8A-4BE0-DEB2-33091070DF53}"/>
              </a:ext>
            </a:extLst>
          </p:cNvPr>
          <p:cNvSpPr txBox="1"/>
          <p:nvPr/>
        </p:nvSpPr>
        <p:spPr>
          <a:xfrm>
            <a:off x="238433" y="5684878"/>
            <a:ext cx="4316118" cy="923330"/>
          </a:xfrm>
          <a:prstGeom prst="rect">
            <a:avLst/>
          </a:prstGeom>
          <a:noFill/>
        </p:spPr>
        <p:txBody>
          <a:bodyPr wrap="none" rtlCol="0">
            <a:spAutoFit/>
          </a:bodyPr>
          <a:lstStyle/>
          <a:p>
            <a:r>
              <a:rPr lang="en-US" altLang="zh-CN" dirty="0"/>
              <a:t>Choose</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arguments</a:t>
            </a:r>
            <a:r>
              <a:rPr lang="zh-CN" altLang="en-US" dirty="0"/>
              <a:t> </a:t>
            </a:r>
            <a:r>
              <a:rPr lang="en-US" altLang="zh-CN" dirty="0"/>
              <a:t>to</a:t>
            </a:r>
            <a:r>
              <a:rPr lang="zh-CN" altLang="en-US" dirty="0"/>
              <a:t> </a:t>
            </a:r>
            <a:r>
              <a:rPr lang="en-US" altLang="zh-CN" dirty="0"/>
              <a:t>use,</a:t>
            </a:r>
            <a:r>
              <a:rPr lang="zh-CN" altLang="en-US" dirty="0"/>
              <a:t> </a:t>
            </a:r>
            <a:r>
              <a:rPr lang="en-US" altLang="zh-CN" dirty="0"/>
              <a:t>either</a:t>
            </a:r>
            <a:r>
              <a:rPr lang="zh-CN" altLang="en-US" dirty="0"/>
              <a:t> </a:t>
            </a:r>
            <a:endParaRPr lang="en-AU" altLang="zh-CN" dirty="0"/>
          </a:p>
          <a:p>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cell</a:t>
            </a:r>
            <a:r>
              <a:rPr lang="zh-CN" altLang="en-US" dirty="0"/>
              <a:t> </a:t>
            </a:r>
            <a:r>
              <a:rPr lang="en-US" altLang="zh-CN" dirty="0"/>
              <a:t>layers</a:t>
            </a:r>
            <a:r>
              <a:rPr lang="zh-CN" altLang="en-US" dirty="0"/>
              <a:t> </a:t>
            </a:r>
            <a:r>
              <a:rPr lang="en-US" altLang="zh-CN" dirty="0"/>
              <a:t>or</a:t>
            </a:r>
            <a:r>
              <a:rPr lang="zh-CN" altLang="en-US" dirty="0"/>
              <a:t> </a:t>
            </a:r>
            <a:r>
              <a:rPr lang="en-US" altLang="zh-CN" dirty="0"/>
              <a:t>the</a:t>
            </a:r>
            <a:r>
              <a:rPr lang="zh-CN" altLang="en-US" dirty="0"/>
              <a:t> </a:t>
            </a:r>
            <a:r>
              <a:rPr lang="en-US" altLang="zh-CN" dirty="0"/>
              <a:t>distance</a:t>
            </a:r>
            <a:r>
              <a:rPr lang="zh-CN" altLang="en-US" dirty="0"/>
              <a:t> </a:t>
            </a:r>
            <a:r>
              <a:rPr lang="en-US" altLang="zh-CN" dirty="0"/>
              <a:t>to</a:t>
            </a:r>
            <a:r>
              <a:rPr lang="zh-CN" altLang="en-US" dirty="0"/>
              <a:t> </a:t>
            </a:r>
            <a:endParaRPr lang="en-AU" altLang="zh-CN" dirty="0"/>
          </a:p>
          <a:p>
            <a:r>
              <a:rPr lang="en-US" altLang="zh-CN" dirty="0"/>
              <a:t>Margin</a:t>
            </a:r>
            <a:r>
              <a:rPr lang="zh-CN" altLang="en-US" dirty="0"/>
              <a:t> </a:t>
            </a:r>
            <a:r>
              <a:rPr lang="en-US" altLang="zh-CN" dirty="0"/>
              <a:t>(microns)</a:t>
            </a:r>
            <a:endParaRPr lang="en-US" dirty="0"/>
          </a:p>
        </p:txBody>
      </p:sp>
      <p:sp>
        <p:nvSpPr>
          <p:cNvPr id="12" name="Line Callout 1 11">
            <a:extLst>
              <a:ext uri="{FF2B5EF4-FFF2-40B4-BE49-F238E27FC236}">
                <a16:creationId xmlns:a16="http://schemas.microsoft.com/office/drawing/2014/main" id="{E19333BB-61AE-D315-9EC2-2EF42FDB7764}"/>
              </a:ext>
            </a:extLst>
          </p:cNvPr>
          <p:cNvSpPr/>
          <p:nvPr/>
        </p:nvSpPr>
        <p:spPr>
          <a:xfrm flipH="1" flipV="1">
            <a:off x="238431" y="5697963"/>
            <a:ext cx="4233659" cy="923330"/>
          </a:xfrm>
          <a:prstGeom prst="borderCallout1">
            <a:avLst>
              <a:gd name="adj1" fmla="val 12129"/>
              <a:gd name="adj2" fmla="val 91"/>
              <a:gd name="adj3" fmla="val 43649"/>
              <a:gd name="adj4" fmla="val -19497"/>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9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10" grpId="0"/>
      <p:bldP spid="10" grpId="1"/>
      <p:bldP spid="12" grpId="0" animBg="1"/>
      <p:bldP spid="1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E3CE-A003-1C43-8F83-AF39B71635D3}"/>
              </a:ext>
            </a:extLst>
          </p:cNvPr>
          <p:cNvSpPr>
            <a:spLocks noGrp="1"/>
          </p:cNvSpPr>
          <p:nvPr>
            <p:ph type="title"/>
          </p:nvPr>
        </p:nvSpPr>
        <p:spPr/>
        <p:txBody>
          <a:bodyPr/>
          <a:lstStyle/>
          <a:p>
            <a:r>
              <a:rPr lang="en-US" altLang="zh-CN" dirty="0"/>
              <a:t>Challenge</a:t>
            </a:r>
            <a:endParaRPr lang="en-US" dirty="0"/>
          </a:p>
        </p:txBody>
      </p:sp>
      <p:sp>
        <p:nvSpPr>
          <p:cNvPr id="3" name="Content Placeholder 2">
            <a:extLst>
              <a:ext uri="{FF2B5EF4-FFF2-40B4-BE49-F238E27FC236}">
                <a16:creationId xmlns:a16="http://schemas.microsoft.com/office/drawing/2014/main" id="{68A0C9EB-74DB-34F5-D3A1-96F93E7F4393}"/>
              </a:ext>
            </a:extLst>
          </p:cNvPr>
          <p:cNvSpPr>
            <a:spLocks noGrp="1"/>
          </p:cNvSpPr>
          <p:nvPr>
            <p:ph idx="1"/>
          </p:nvPr>
        </p:nvSpPr>
        <p:spPr/>
        <p:txBody>
          <a:bodyPr/>
          <a:lstStyle/>
          <a:p>
            <a:r>
              <a:rPr lang="en-US" altLang="zh-CN" dirty="0"/>
              <a:t>We</a:t>
            </a:r>
            <a:r>
              <a:rPr lang="zh-CN" altLang="en-US" dirty="0"/>
              <a:t> </a:t>
            </a:r>
            <a:r>
              <a:rPr lang="en-US" altLang="zh-CN" dirty="0"/>
              <a:t>have</a:t>
            </a:r>
            <a:r>
              <a:rPr lang="zh-CN" altLang="en-US" dirty="0"/>
              <a:t> </a:t>
            </a:r>
            <a:r>
              <a:rPr lang="en-US" altLang="zh-CN" dirty="0"/>
              <a:t>39</a:t>
            </a:r>
            <a:r>
              <a:rPr lang="zh-CN" altLang="en-US" dirty="0"/>
              <a:t> </a:t>
            </a:r>
            <a:r>
              <a:rPr lang="en-US" altLang="zh-CN" dirty="0"/>
              <a:t>patient</a:t>
            </a:r>
            <a:r>
              <a:rPr lang="zh-CN" altLang="en-US" dirty="0"/>
              <a:t> </a:t>
            </a:r>
            <a:r>
              <a:rPr lang="en-US" altLang="zh-CN" dirty="0"/>
              <a:t>information</a:t>
            </a:r>
            <a:r>
              <a:rPr lang="zh-CN" altLang="en-US" dirty="0"/>
              <a:t> </a:t>
            </a:r>
            <a:r>
              <a:rPr lang="en-US" altLang="zh-CN" dirty="0"/>
              <a:t>in</a:t>
            </a:r>
            <a:r>
              <a:rPr lang="zh-CN" altLang="en-US" dirty="0"/>
              <a:t> </a:t>
            </a:r>
            <a:r>
              <a:rPr lang="en-US" altLang="zh-CN" dirty="0"/>
              <a:t>the</a:t>
            </a:r>
            <a:r>
              <a:rPr lang="zh-CN" altLang="en-US" dirty="0"/>
              <a:t> </a:t>
            </a:r>
            <a:r>
              <a:rPr lang="en-US" altLang="zh-CN" dirty="0"/>
              <a:t>TNBC</a:t>
            </a:r>
            <a:r>
              <a:rPr lang="zh-CN" altLang="en-US" dirty="0"/>
              <a:t> </a:t>
            </a:r>
            <a:r>
              <a:rPr lang="en-US" altLang="zh-CN" dirty="0"/>
              <a:t>dataset.</a:t>
            </a:r>
          </a:p>
          <a:p>
            <a:r>
              <a:rPr lang="en-US" altLang="zh-CN" dirty="0"/>
              <a:t>Try</a:t>
            </a:r>
            <a:r>
              <a:rPr lang="zh-CN" altLang="en-US" dirty="0"/>
              <a:t> </a:t>
            </a:r>
            <a:r>
              <a:rPr lang="en-US" altLang="zh-CN" dirty="0"/>
              <a:t>applying</a:t>
            </a:r>
            <a:r>
              <a:rPr lang="zh-CN" altLang="en-US" dirty="0"/>
              <a:t> </a:t>
            </a:r>
            <a:r>
              <a:rPr lang="en-US" altLang="zh-CN" dirty="0"/>
              <a:t>the</a:t>
            </a:r>
            <a:r>
              <a:rPr lang="zh-CN" altLang="en-US" dirty="0"/>
              <a:t> </a:t>
            </a:r>
            <a:r>
              <a:rPr lang="en-US" altLang="zh-CN" dirty="0"/>
              <a:t>spatial</a:t>
            </a:r>
            <a:r>
              <a:rPr lang="zh-CN" altLang="en-US" dirty="0"/>
              <a:t> </a:t>
            </a:r>
            <a:r>
              <a:rPr lang="en-US" altLang="zh-CN" dirty="0"/>
              <a:t>metrics</a:t>
            </a:r>
            <a:r>
              <a:rPr lang="zh-CN" altLang="en-US" dirty="0"/>
              <a:t> </a:t>
            </a:r>
            <a:r>
              <a:rPr lang="en-US" altLang="zh-CN" dirty="0"/>
              <a:t>and</a:t>
            </a:r>
            <a:r>
              <a:rPr lang="zh-CN" altLang="en-US" dirty="0"/>
              <a:t> </a:t>
            </a:r>
            <a:r>
              <a:rPr lang="en-US" altLang="zh-CN" dirty="0"/>
              <a:t>associating</a:t>
            </a:r>
            <a:r>
              <a:rPr lang="zh-CN" altLang="en-US" dirty="0"/>
              <a:t> </a:t>
            </a:r>
            <a:r>
              <a:rPr lang="en-US" altLang="zh-CN" dirty="0"/>
              <a:t>with</a:t>
            </a:r>
            <a:r>
              <a:rPr lang="zh-CN" altLang="en-US" dirty="0"/>
              <a:t> </a:t>
            </a:r>
            <a:r>
              <a:rPr lang="en-US" altLang="zh-CN" dirty="0"/>
              <a:t>the</a:t>
            </a:r>
            <a:r>
              <a:rPr lang="zh-CN" altLang="en-US" dirty="0"/>
              <a:t> </a:t>
            </a:r>
            <a:r>
              <a:rPr lang="en-US" altLang="zh-CN" dirty="0"/>
              <a:t>clinical</a:t>
            </a:r>
            <a:r>
              <a:rPr lang="zh-CN" altLang="en-US" dirty="0"/>
              <a:t> </a:t>
            </a:r>
            <a:r>
              <a:rPr lang="en-US" altLang="zh-CN" dirty="0"/>
              <a:t>data.</a:t>
            </a:r>
            <a:endParaRPr lang="en-US" dirty="0"/>
          </a:p>
        </p:txBody>
      </p:sp>
    </p:spTree>
    <p:extLst>
      <p:ext uri="{BB962C8B-B14F-4D97-AF65-F5344CB8AC3E}">
        <p14:creationId xmlns:p14="http://schemas.microsoft.com/office/powerpoint/2010/main" val="3493204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1CBC-27F5-214B-C133-8D7B3CFAA023}"/>
              </a:ext>
            </a:extLst>
          </p:cNvPr>
          <p:cNvSpPr>
            <a:spLocks noGrp="1"/>
          </p:cNvSpPr>
          <p:nvPr>
            <p:ph type="title"/>
          </p:nvPr>
        </p:nvSpPr>
        <p:spPr/>
        <p:txBody>
          <a:bodyPr/>
          <a:lstStyle/>
          <a:p>
            <a:r>
              <a:rPr lang="en-US" dirty="0"/>
              <a:t>TNBC</a:t>
            </a:r>
            <a:r>
              <a:rPr lang="zh-CN" altLang="en-US" dirty="0"/>
              <a:t> </a:t>
            </a:r>
            <a:r>
              <a:rPr lang="en-US" altLang="zh-CN" dirty="0"/>
              <a:t>data</a:t>
            </a:r>
            <a:endParaRPr lang="en-US" dirty="0"/>
          </a:p>
        </p:txBody>
      </p:sp>
      <p:pic>
        <p:nvPicPr>
          <p:cNvPr id="5" name="Content Placeholder 4" descr="A table of numbers and letters&#10;&#10;Description automatically generated">
            <a:extLst>
              <a:ext uri="{FF2B5EF4-FFF2-40B4-BE49-F238E27FC236}">
                <a16:creationId xmlns:a16="http://schemas.microsoft.com/office/drawing/2014/main" id="{050234A6-2CBC-0105-874F-29D36DE0520E}"/>
              </a:ext>
            </a:extLst>
          </p:cNvPr>
          <p:cNvPicPr>
            <a:picLocks noGrp="1" noChangeAspect="1"/>
          </p:cNvPicPr>
          <p:nvPr>
            <p:ph idx="1"/>
          </p:nvPr>
        </p:nvPicPr>
        <p:blipFill>
          <a:blip r:embed="rId3"/>
          <a:stretch>
            <a:fillRect/>
          </a:stretch>
        </p:blipFill>
        <p:spPr>
          <a:xfrm>
            <a:off x="561204" y="1553776"/>
            <a:ext cx="10218481" cy="4686385"/>
          </a:xfrm>
        </p:spPr>
      </p:pic>
      <p:pic>
        <p:nvPicPr>
          <p:cNvPr id="7" name="Picture 6" descr="A table of numbers with black text&#10;&#10;Description automatically generated">
            <a:extLst>
              <a:ext uri="{FF2B5EF4-FFF2-40B4-BE49-F238E27FC236}">
                <a16:creationId xmlns:a16="http://schemas.microsoft.com/office/drawing/2014/main" id="{FDF69B4F-9859-12AD-14BC-03DD450F296A}"/>
              </a:ext>
            </a:extLst>
          </p:cNvPr>
          <p:cNvPicPr>
            <a:picLocks noChangeAspect="1"/>
          </p:cNvPicPr>
          <p:nvPr/>
        </p:nvPicPr>
        <p:blipFill>
          <a:blip r:embed="rId4"/>
          <a:stretch>
            <a:fillRect/>
          </a:stretch>
        </p:blipFill>
        <p:spPr>
          <a:xfrm>
            <a:off x="10777626" y="1553776"/>
            <a:ext cx="1292866" cy="4669381"/>
          </a:xfrm>
          <a:prstGeom prst="rect">
            <a:avLst/>
          </a:prstGeom>
        </p:spPr>
      </p:pic>
    </p:spTree>
    <p:extLst>
      <p:ext uri="{BB962C8B-B14F-4D97-AF65-F5344CB8AC3E}">
        <p14:creationId xmlns:p14="http://schemas.microsoft.com/office/powerpoint/2010/main" val="280535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1CBC-27F5-214B-C133-8D7B3CFAA023}"/>
              </a:ext>
            </a:extLst>
          </p:cNvPr>
          <p:cNvSpPr>
            <a:spLocks noGrp="1"/>
          </p:cNvSpPr>
          <p:nvPr>
            <p:ph type="title"/>
          </p:nvPr>
        </p:nvSpPr>
        <p:spPr/>
        <p:txBody>
          <a:bodyPr/>
          <a:lstStyle/>
          <a:p>
            <a:r>
              <a:rPr lang="en-US" dirty="0"/>
              <a:t>TNBC</a:t>
            </a:r>
            <a:r>
              <a:rPr lang="zh-CN" altLang="en-US" dirty="0"/>
              <a:t> </a:t>
            </a:r>
            <a:r>
              <a:rPr lang="en-US" altLang="zh-CN" dirty="0"/>
              <a:t>data</a:t>
            </a:r>
            <a:endParaRPr lang="en-US" dirty="0"/>
          </a:p>
        </p:txBody>
      </p:sp>
      <p:pic>
        <p:nvPicPr>
          <p:cNvPr id="9" name="Picture 8" descr="A screenshot of a computer&#10;&#10;Description automatically generated">
            <a:extLst>
              <a:ext uri="{FF2B5EF4-FFF2-40B4-BE49-F238E27FC236}">
                <a16:creationId xmlns:a16="http://schemas.microsoft.com/office/drawing/2014/main" id="{A3D25D64-AEFC-CEFE-EA7D-65A229259AFC}"/>
              </a:ext>
            </a:extLst>
          </p:cNvPr>
          <p:cNvPicPr>
            <a:picLocks noChangeAspect="1"/>
          </p:cNvPicPr>
          <p:nvPr/>
        </p:nvPicPr>
        <p:blipFill>
          <a:blip r:embed="rId3"/>
          <a:stretch>
            <a:fillRect/>
          </a:stretch>
        </p:blipFill>
        <p:spPr>
          <a:xfrm>
            <a:off x="525719" y="1795910"/>
            <a:ext cx="11140561" cy="4407181"/>
          </a:xfrm>
          <a:prstGeom prst="rect">
            <a:avLst/>
          </a:prstGeom>
        </p:spPr>
      </p:pic>
    </p:spTree>
    <p:extLst>
      <p:ext uri="{BB962C8B-B14F-4D97-AF65-F5344CB8AC3E}">
        <p14:creationId xmlns:p14="http://schemas.microsoft.com/office/powerpoint/2010/main" val="1038650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4C68F-E962-2C96-55A7-7720F04E89FD}"/>
              </a:ext>
            </a:extLst>
          </p:cNvPr>
          <p:cNvSpPr>
            <a:spLocks noGrp="1"/>
          </p:cNvSpPr>
          <p:nvPr>
            <p:ph type="title"/>
          </p:nvPr>
        </p:nvSpPr>
        <p:spPr/>
        <p:txBody>
          <a:bodyPr/>
          <a:lstStyle/>
          <a:p>
            <a:r>
              <a:rPr lang="en-US" altLang="zh-CN" dirty="0" err="1"/>
              <a:t>spaSim</a:t>
            </a:r>
            <a:r>
              <a:rPr lang="zh-CN" altLang="en-US" dirty="0"/>
              <a:t> </a:t>
            </a:r>
            <a:r>
              <a:rPr lang="en-US" altLang="zh-CN" dirty="0"/>
              <a:t>–</a:t>
            </a:r>
            <a:r>
              <a:rPr lang="zh-CN" altLang="en-US" dirty="0"/>
              <a:t> </a:t>
            </a:r>
            <a:r>
              <a:rPr lang="en-US" altLang="zh-CN" dirty="0"/>
              <a:t>spatial</a:t>
            </a:r>
            <a:r>
              <a:rPr lang="zh-CN" altLang="en-US" dirty="0"/>
              <a:t> </a:t>
            </a:r>
            <a:r>
              <a:rPr lang="en-US" altLang="zh-CN" dirty="0"/>
              <a:t>Simulator</a:t>
            </a:r>
            <a:endParaRPr lang="en-US" dirty="0"/>
          </a:p>
        </p:txBody>
      </p:sp>
      <p:sp>
        <p:nvSpPr>
          <p:cNvPr id="3" name="Content Placeholder 2">
            <a:extLst>
              <a:ext uri="{FF2B5EF4-FFF2-40B4-BE49-F238E27FC236}">
                <a16:creationId xmlns:a16="http://schemas.microsoft.com/office/drawing/2014/main" id="{5D6D7B41-6BAA-4A08-7EFE-AA1986D7D3D7}"/>
              </a:ext>
            </a:extLst>
          </p:cNvPr>
          <p:cNvSpPr>
            <a:spLocks noGrp="1"/>
          </p:cNvSpPr>
          <p:nvPr>
            <p:ph idx="1"/>
          </p:nvPr>
        </p:nvSpPr>
        <p:spPr/>
        <p:txBody>
          <a:bodyPr/>
          <a:lstStyle/>
          <a:p>
            <a:r>
              <a:rPr lang="en-US" altLang="zh-CN" dirty="0"/>
              <a:t>Simulate</a:t>
            </a:r>
            <a:r>
              <a:rPr lang="zh-CN" altLang="en-US" dirty="0"/>
              <a:t> </a:t>
            </a:r>
            <a:r>
              <a:rPr lang="en-US" altLang="zh-CN" dirty="0"/>
              <a:t>the</a:t>
            </a:r>
            <a:r>
              <a:rPr lang="zh-CN" altLang="en-US" dirty="0"/>
              <a:t> </a:t>
            </a:r>
            <a:r>
              <a:rPr lang="en-US" altLang="zh-CN" dirty="0"/>
              <a:t>cell</a:t>
            </a:r>
            <a:r>
              <a:rPr lang="zh-CN" altLang="en-US" dirty="0"/>
              <a:t> </a:t>
            </a:r>
            <a:r>
              <a:rPr lang="en-US" altLang="zh-CN" dirty="0"/>
              <a:t>locations</a:t>
            </a:r>
            <a:r>
              <a:rPr lang="zh-CN" altLang="en-US" dirty="0"/>
              <a:t> </a:t>
            </a:r>
            <a:r>
              <a:rPr lang="en-US" altLang="zh-CN" dirty="0"/>
              <a:t>in</a:t>
            </a:r>
            <a:r>
              <a:rPr lang="zh-CN" altLang="en-US" dirty="0"/>
              <a:t> </a:t>
            </a:r>
            <a:r>
              <a:rPr lang="en-US" altLang="zh-CN" dirty="0"/>
              <a:t>2D</a:t>
            </a:r>
          </a:p>
          <a:p>
            <a:r>
              <a:rPr lang="en-US" altLang="zh-CN" dirty="0"/>
              <a:t>Can</a:t>
            </a:r>
            <a:r>
              <a:rPr lang="zh-CN" altLang="en-US" dirty="0"/>
              <a:t> </a:t>
            </a:r>
            <a:r>
              <a:rPr lang="en-US" altLang="zh-CN" dirty="0"/>
              <a:t>simulate</a:t>
            </a:r>
            <a:r>
              <a:rPr lang="zh-CN" altLang="en-US" dirty="0"/>
              <a:t> </a:t>
            </a:r>
            <a:r>
              <a:rPr lang="en-US" altLang="zh-CN" dirty="0"/>
              <a:t>cell</a:t>
            </a:r>
            <a:r>
              <a:rPr lang="zh-CN" altLang="en-US" dirty="0"/>
              <a:t> </a:t>
            </a:r>
            <a:r>
              <a:rPr lang="en-US" altLang="zh-CN" dirty="0"/>
              <a:t>types</a:t>
            </a:r>
            <a:r>
              <a:rPr lang="zh-CN" altLang="en-US" dirty="0"/>
              <a:t> </a:t>
            </a:r>
            <a:endParaRPr lang="en-AU" altLang="zh-CN" dirty="0"/>
          </a:p>
          <a:p>
            <a:pPr marL="0" indent="0">
              <a:buNone/>
            </a:pPr>
            <a:r>
              <a:rPr lang="zh-CN" altLang="en-US" dirty="0"/>
              <a:t>   </a:t>
            </a:r>
            <a:r>
              <a:rPr lang="en-US" altLang="zh-CN" dirty="0"/>
              <a:t>and</a:t>
            </a:r>
            <a:r>
              <a:rPr lang="zh-CN" altLang="en-US" dirty="0"/>
              <a:t> </a:t>
            </a:r>
            <a:r>
              <a:rPr lang="en-US" altLang="zh-CN" dirty="0"/>
              <a:t>tissue</a:t>
            </a:r>
            <a:r>
              <a:rPr lang="zh-CN" altLang="en-US" dirty="0"/>
              <a:t> </a:t>
            </a:r>
            <a:r>
              <a:rPr lang="en-US" altLang="zh-CN" dirty="0"/>
              <a:t>structures</a:t>
            </a:r>
          </a:p>
          <a:p>
            <a:pPr marL="0" indent="0">
              <a:buNone/>
            </a:pPr>
            <a:r>
              <a:rPr lang="zh-CN" altLang="en-US" dirty="0"/>
              <a:t>   </a:t>
            </a:r>
            <a:r>
              <a:rPr lang="en-US" altLang="zh-CN" dirty="0"/>
              <a:t>but</a:t>
            </a:r>
            <a:r>
              <a:rPr lang="zh-CN" altLang="en-US" dirty="0"/>
              <a:t> </a:t>
            </a:r>
            <a:r>
              <a:rPr lang="en-US" altLang="zh-CN" dirty="0"/>
              <a:t>can’t</a:t>
            </a:r>
            <a:r>
              <a:rPr lang="zh-CN" altLang="en-US" dirty="0"/>
              <a:t> </a:t>
            </a:r>
            <a:r>
              <a:rPr lang="en-US" altLang="zh-CN" dirty="0"/>
              <a:t>simulate</a:t>
            </a:r>
            <a:r>
              <a:rPr lang="zh-CN" altLang="en-US" dirty="0"/>
              <a:t> </a:t>
            </a:r>
            <a:r>
              <a:rPr lang="en-US" altLang="zh-CN" dirty="0"/>
              <a:t>marker</a:t>
            </a:r>
            <a:r>
              <a:rPr lang="zh-CN" altLang="en-US" dirty="0"/>
              <a:t> </a:t>
            </a:r>
            <a:r>
              <a:rPr lang="en-US" altLang="zh-CN" dirty="0"/>
              <a:t>intensities</a:t>
            </a:r>
            <a:endParaRPr lang="en-US" dirty="0"/>
          </a:p>
        </p:txBody>
      </p:sp>
      <p:pic>
        <p:nvPicPr>
          <p:cNvPr id="4" name="Picture 3" descr="A collage of images of cells&#10;&#10;Description automatically generated">
            <a:extLst>
              <a:ext uri="{FF2B5EF4-FFF2-40B4-BE49-F238E27FC236}">
                <a16:creationId xmlns:a16="http://schemas.microsoft.com/office/drawing/2014/main" id="{F9DBBCD0-74C4-D462-EE07-7F1646C2AE9D}"/>
              </a:ext>
            </a:extLst>
          </p:cNvPr>
          <p:cNvPicPr>
            <a:picLocks noChangeAspect="1"/>
          </p:cNvPicPr>
          <p:nvPr/>
        </p:nvPicPr>
        <p:blipFill>
          <a:blip r:embed="rId2"/>
          <a:stretch>
            <a:fillRect/>
          </a:stretch>
        </p:blipFill>
        <p:spPr>
          <a:xfrm>
            <a:off x="6668729" y="1293005"/>
            <a:ext cx="4788310" cy="5564995"/>
          </a:xfrm>
          <a:prstGeom prst="rect">
            <a:avLst/>
          </a:prstGeom>
        </p:spPr>
      </p:pic>
    </p:spTree>
    <p:extLst>
      <p:ext uri="{BB962C8B-B14F-4D97-AF65-F5344CB8AC3E}">
        <p14:creationId xmlns:p14="http://schemas.microsoft.com/office/powerpoint/2010/main" val="241765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6E4F-9C0C-79F3-1FD7-7AD19A3FF535}"/>
              </a:ext>
            </a:extLst>
          </p:cNvPr>
          <p:cNvSpPr>
            <a:spLocks noGrp="1"/>
          </p:cNvSpPr>
          <p:nvPr>
            <p:ph type="title"/>
          </p:nvPr>
        </p:nvSpPr>
        <p:spPr/>
        <p:txBody>
          <a:bodyPr/>
          <a:lstStyle/>
          <a:p>
            <a:r>
              <a:rPr lang="en-US" altLang="zh-CN" dirty="0"/>
              <a:t>Simulate</a:t>
            </a:r>
            <a:r>
              <a:rPr lang="zh-CN" altLang="en-US" dirty="0"/>
              <a:t> </a:t>
            </a:r>
            <a:r>
              <a:rPr lang="en-US" altLang="zh-CN" dirty="0"/>
              <a:t>background</a:t>
            </a:r>
            <a:r>
              <a:rPr lang="zh-CN" altLang="en-US" dirty="0"/>
              <a:t> </a:t>
            </a:r>
            <a:r>
              <a:rPr lang="en-US" altLang="zh-CN" dirty="0"/>
              <a:t>cells</a:t>
            </a:r>
            <a:endParaRPr lang="en-US" dirty="0"/>
          </a:p>
        </p:txBody>
      </p:sp>
      <p:sp>
        <p:nvSpPr>
          <p:cNvPr id="3" name="Content Placeholder 2">
            <a:extLst>
              <a:ext uri="{FF2B5EF4-FFF2-40B4-BE49-F238E27FC236}">
                <a16:creationId xmlns:a16="http://schemas.microsoft.com/office/drawing/2014/main" id="{A7FB3CAA-0CB7-F6AE-7F64-0B19418910DD}"/>
              </a:ext>
            </a:extLst>
          </p:cNvPr>
          <p:cNvSpPr>
            <a:spLocks noGrp="1"/>
          </p:cNvSpPr>
          <p:nvPr>
            <p:ph idx="1"/>
          </p:nvPr>
        </p:nvSpPr>
        <p:spPr/>
        <p:txBody>
          <a:bodyPr>
            <a:normAutofit lnSpcReduction="10000"/>
          </a:bodyPr>
          <a:lstStyle/>
          <a:p>
            <a:pPr marL="0" indent="0">
              <a:buNone/>
            </a:pPr>
            <a:r>
              <a:rPr lang="en-US" dirty="0"/>
              <a:t># simulate background cells</a:t>
            </a:r>
          </a:p>
          <a:p>
            <a:pPr marL="0" indent="0">
              <a:buNone/>
            </a:pPr>
            <a:r>
              <a:rPr lang="en-US" dirty="0" err="1"/>
              <a:t>set.seed</a:t>
            </a:r>
            <a:r>
              <a:rPr lang="en-US" dirty="0"/>
              <a:t>(610)</a:t>
            </a:r>
          </a:p>
          <a:p>
            <a:pPr marL="0" indent="0">
              <a:buNone/>
            </a:pPr>
            <a:r>
              <a:rPr lang="en-US" dirty="0" err="1"/>
              <a:t>bg</a:t>
            </a:r>
            <a:r>
              <a:rPr lang="en-US" dirty="0"/>
              <a:t> &lt;- </a:t>
            </a:r>
            <a:r>
              <a:rPr lang="en-US" dirty="0" err="1"/>
              <a:t>simulate_background_cells</a:t>
            </a:r>
            <a:r>
              <a:rPr lang="en-US" dirty="0"/>
              <a:t>(</a:t>
            </a:r>
            <a:r>
              <a:rPr lang="en-US" dirty="0" err="1"/>
              <a:t>n_cells</a:t>
            </a:r>
            <a:r>
              <a:rPr lang="en-US" dirty="0"/>
              <a:t> = 5000,</a:t>
            </a:r>
          </a:p>
          <a:p>
            <a:pPr marL="0" indent="0">
              <a:buNone/>
            </a:pPr>
            <a:r>
              <a:rPr lang="en-US" dirty="0"/>
              <a:t>                                </a:t>
            </a:r>
            <a:r>
              <a:rPr lang="zh-CN" altLang="en-US" dirty="0"/>
              <a:t>                            </a:t>
            </a:r>
            <a:r>
              <a:rPr lang="en-US" dirty="0"/>
              <a:t>width = 2000,</a:t>
            </a:r>
          </a:p>
          <a:p>
            <a:pPr marL="0" indent="0">
              <a:buNone/>
            </a:pPr>
            <a:r>
              <a:rPr lang="en-US" dirty="0"/>
              <a:t>                                </a:t>
            </a:r>
            <a:r>
              <a:rPr lang="zh-CN" altLang="en-US" dirty="0"/>
              <a:t>                            </a:t>
            </a:r>
            <a:r>
              <a:rPr lang="en-US" dirty="0"/>
              <a:t>height = 2000,</a:t>
            </a:r>
          </a:p>
          <a:p>
            <a:pPr marL="0" indent="0">
              <a:buNone/>
            </a:pPr>
            <a:r>
              <a:rPr lang="en-US" dirty="0"/>
              <a:t>                                </a:t>
            </a:r>
            <a:r>
              <a:rPr lang="zh-CN" altLang="en-US" dirty="0"/>
              <a:t>                            </a:t>
            </a:r>
            <a:r>
              <a:rPr lang="en-US" dirty="0"/>
              <a:t>method = "Hardcore",</a:t>
            </a:r>
          </a:p>
          <a:p>
            <a:pPr marL="0" indent="0">
              <a:buNone/>
            </a:pPr>
            <a:r>
              <a:rPr lang="en-US" dirty="0"/>
              <a:t>                                </a:t>
            </a:r>
            <a:r>
              <a:rPr lang="zh-CN" altLang="en-US" dirty="0"/>
              <a:t>                            </a:t>
            </a:r>
            <a:r>
              <a:rPr lang="en-US" dirty="0" err="1"/>
              <a:t>min_d</a:t>
            </a:r>
            <a:r>
              <a:rPr lang="en-US" dirty="0"/>
              <a:t> = 10,</a:t>
            </a:r>
          </a:p>
          <a:p>
            <a:pPr marL="0" indent="0">
              <a:buNone/>
            </a:pPr>
            <a:r>
              <a:rPr lang="en-US" dirty="0"/>
              <a:t>                                </a:t>
            </a:r>
            <a:r>
              <a:rPr lang="zh-CN" altLang="en-US" dirty="0"/>
              <a:t>                            </a:t>
            </a:r>
            <a:r>
              <a:rPr lang="en-US" dirty="0" err="1"/>
              <a:t>oversampling_rate</a:t>
            </a:r>
            <a:r>
              <a:rPr lang="en-US" dirty="0"/>
              <a:t> = 1.6,</a:t>
            </a:r>
          </a:p>
          <a:p>
            <a:pPr marL="0" indent="0">
              <a:buNone/>
            </a:pPr>
            <a:r>
              <a:rPr lang="en-US" dirty="0"/>
              <a:t>                                </a:t>
            </a:r>
            <a:r>
              <a:rPr lang="zh-CN" altLang="en-US" dirty="0"/>
              <a:t>                            </a:t>
            </a:r>
            <a:r>
              <a:rPr lang="en-US" dirty="0" err="1"/>
              <a:t>Cell.Type</a:t>
            </a:r>
            <a:r>
              <a:rPr lang="en-US" dirty="0"/>
              <a:t> = "Others")</a:t>
            </a:r>
          </a:p>
        </p:txBody>
      </p:sp>
      <p:pic>
        <p:nvPicPr>
          <p:cNvPr id="5" name="Picture 4" descr="A white and grey speckled background&#10;&#10;Description automatically generated">
            <a:extLst>
              <a:ext uri="{FF2B5EF4-FFF2-40B4-BE49-F238E27FC236}">
                <a16:creationId xmlns:a16="http://schemas.microsoft.com/office/drawing/2014/main" id="{7D12DBA2-D538-BA63-49BC-32ABD994EFCC}"/>
              </a:ext>
            </a:extLst>
          </p:cNvPr>
          <p:cNvPicPr>
            <a:picLocks noChangeAspect="1"/>
          </p:cNvPicPr>
          <p:nvPr/>
        </p:nvPicPr>
        <p:blipFill>
          <a:blip r:embed="rId2"/>
          <a:stretch>
            <a:fillRect/>
          </a:stretch>
        </p:blipFill>
        <p:spPr>
          <a:xfrm>
            <a:off x="651592" y="3698875"/>
            <a:ext cx="4635500" cy="2794000"/>
          </a:xfrm>
          <a:prstGeom prst="rect">
            <a:avLst/>
          </a:prstGeom>
        </p:spPr>
      </p:pic>
    </p:spTree>
    <p:extLst>
      <p:ext uri="{BB962C8B-B14F-4D97-AF65-F5344CB8AC3E}">
        <p14:creationId xmlns:p14="http://schemas.microsoft.com/office/powerpoint/2010/main" val="246819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8760-E330-08AB-DD63-6C1BB1814769}"/>
              </a:ext>
            </a:extLst>
          </p:cNvPr>
          <p:cNvSpPr>
            <a:spLocks noGrp="1"/>
          </p:cNvSpPr>
          <p:nvPr>
            <p:ph type="title"/>
          </p:nvPr>
        </p:nvSpPr>
        <p:spPr/>
        <p:txBody>
          <a:bodyPr/>
          <a:lstStyle/>
          <a:p>
            <a:r>
              <a:rPr lang="en-US" altLang="zh-CN" dirty="0"/>
              <a:t>Acknowledgement</a:t>
            </a:r>
            <a:endParaRPr lang="en-US" dirty="0"/>
          </a:p>
        </p:txBody>
      </p:sp>
      <p:sp>
        <p:nvSpPr>
          <p:cNvPr id="3" name="Content Placeholder 2">
            <a:extLst>
              <a:ext uri="{FF2B5EF4-FFF2-40B4-BE49-F238E27FC236}">
                <a16:creationId xmlns:a16="http://schemas.microsoft.com/office/drawing/2014/main" id="{03EB2AA5-479A-1C0C-E08D-AB8D7C36D44A}"/>
              </a:ext>
            </a:extLst>
          </p:cNvPr>
          <p:cNvSpPr>
            <a:spLocks noGrp="1"/>
          </p:cNvSpPr>
          <p:nvPr>
            <p:ph idx="1"/>
          </p:nvPr>
        </p:nvSpPr>
        <p:spPr/>
        <p:txBody>
          <a:bodyPr/>
          <a:lstStyle/>
          <a:p>
            <a:pPr marL="0" indent="0">
              <a:buNone/>
            </a:pPr>
            <a:endParaRPr lang="en-US" altLang="zh-CN" dirty="0"/>
          </a:p>
          <a:p>
            <a:endParaRPr lang="en-US" dirty="0"/>
          </a:p>
        </p:txBody>
      </p:sp>
      <p:pic>
        <p:nvPicPr>
          <p:cNvPr id="5" name="Picture 4" descr="A black and white logo&#10;&#10;Description automatically generated">
            <a:extLst>
              <a:ext uri="{FF2B5EF4-FFF2-40B4-BE49-F238E27FC236}">
                <a16:creationId xmlns:a16="http://schemas.microsoft.com/office/drawing/2014/main" id="{6508EDB5-494A-BC81-1597-DEC386E150C2}"/>
              </a:ext>
            </a:extLst>
          </p:cNvPr>
          <p:cNvPicPr>
            <a:picLocks noChangeAspect="1"/>
          </p:cNvPicPr>
          <p:nvPr/>
        </p:nvPicPr>
        <p:blipFill>
          <a:blip r:embed="rId2"/>
          <a:stretch>
            <a:fillRect/>
          </a:stretch>
        </p:blipFill>
        <p:spPr>
          <a:xfrm>
            <a:off x="6096000" y="439796"/>
            <a:ext cx="4602274" cy="131836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42BD22C-30F4-D109-3CA3-5108CC20ADF2}"/>
              </a:ext>
            </a:extLst>
          </p:cNvPr>
          <p:cNvPicPr>
            <a:picLocks noChangeAspect="1"/>
          </p:cNvPicPr>
          <p:nvPr/>
        </p:nvPicPr>
        <p:blipFill>
          <a:blip r:embed="rId3"/>
          <a:stretch>
            <a:fillRect/>
          </a:stretch>
        </p:blipFill>
        <p:spPr>
          <a:xfrm>
            <a:off x="1043265" y="1973838"/>
            <a:ext cx="4142510" cy="468673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820892B-ADFB-4949-34E5-76ECAC201915}"/>
              </a:ext>
            </a:extLst>
          </p:cNvPr>
          <p:cNvPicPr>
            <a:picLocks noChangeAspect="1"/>
          </p:cNvPicPr>
          <p:nvPr/>
        </p:nvPicPr>
        <p:blipFill>
          <a:blip r:embed="rId4"/>
          <a:stretch>
            <a:fillRect/>
          </a:stretch>
        </p:blipFill>
        <p:spPr>
          <a:xfrm>
            <a:off x="6319618" y="2141536"/>
            <a:ext cx="4155038" cy="4351339"/>
          </a:xfrm>
          <a:prstGeom prst="rect">
            <a:avLst/>
          </a:prstGeom>
        </p:spPr>
      </p:pic>
    </p:spTree>
    <p:extLst>
      <p:ext uri="{BB962C8B-B14F-4D97-AF65-F5344CB8AC3E}">
        <p14:creationId xmlns:p14="http://schemas.microsoft.com/office/powerpoint/2010/main" val="221736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1E38A08-F476-216A-0202-184DABEEF852}"/>
              </a:ext>
            </a:extLst>
          </p:cNvPr>
          <p:cNvGrpSpPr/>
          <p:nvPr/>
        </p:nvGrpSpPr>
        <p:grpSpPr>
          <a:xfrm>
            <a:off x="4382220" y="1481328"/>
            <a:ext cx="7562551" cy="4844137"/>
            <a:chOff x="4382220" y="1481328"/>
            <a:chExt cx="7562551" cy="4844137"/>
          </a:xfrm>
        </p:grpSpPr>
        <p:grpSp>
          <p:nvGrpSpPr>
            <p:cNvPr id="11" name="Group 10">
              <a:extLst>
                <a:ext uri="{FF2B5EF4-FFF2-40B4-BE49-F238E27FC236}">
                  <a16:creationId xmlns:a16="http://schemas.microsoft.com/office/drawing/2014/main" id="{203168BD-93AB-71EB-03BF-5D27F32A4B75}"/>
                </a:ext>
              </a:extLst>
            </p:cNvPr>
            <p:cNvGrpSpPr/>
            <p:nvPr/>
          </p:nvGrpSpPr>
          <p:grpSpPr>
            <a:xfrm>
              <a:off x="4382220" y="1670136"/>
              <a:ext cx="7562551" cy="4655329"/>
              <a:chOff x="6990097" y="4535166"/>
              <a:chExt cx="5905071" cy="3486167"/>
            </a:xfrm>
          </p:grpSpPr>
          <p:pic>
            <p:nvPicPr>
              <p:cNvPr id="2" name="Picture 1" descr="A diagram of a cell&#10;&#10;Description automatically generated">
                <a:extLst>
                  <a:ext uri="{FF2B5EF4-FFF2-40B4-BE49-F238E27FC236}">
                    <a16:creationId xmlns:a16="http://schemas.microsoft.com/office/drawing/2014/main" id="{49F2962A-FD34-82B8-3DC7-0DF72DA263E8}"/>
                  </a:ext>
                </a:extLst>
              </p:cNvPr>
              <p:cNvPicPr>
                <a:picLocks noChangeAspect="1"/>
              </p:cNvPicPr>
              <p:nvPr/>
            </p:nvPicPr>
            <p:blipFill rotWithShape="1">
              <a:blip r:embed="rId3"/>
              <a:srcRect t="47440"/>
              <a:stretch/>
            </p:blipFill>
            <p:spPr>
              <a:xfrm>
                <a:off x="6990097" y="4535166"/>
                <a:ext cx="5905071" cy="3486167"/>
              </a:xfrm>
              <a:prstGeom prst="rect">
                <a:avLst/>
              </a:prstGeom>
            </p:spPr>
          </p:pic>
          <p:sp>
            <p:nvSpPr>
              <p:cNvPr id="3" name="Rectangle 2">
                <a:extLst>
                  <a:ext uri="{FF2B5EF4-FFF2-40B4-BE49-F238E27FC236}">
                    <a16:creationId xmlns:a16="http://schemas.microsoft.com/office/drawing/2014/main" id="{E75B6724-448F-4E81-8ED9-00D9E9E12AD1}"/>
                  </a:ext>
                </a:extLst>
              </p:cNvPr>
              <p:cNvSpPr/>
              <p:nvPr/>
            </p:nvSpPr>
            <p:spPr>
              <a:xfrm>
                <a:off x="6997287" y="4535166"/>
                <a:ext cx="1936604" cy="1814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0BDF20FA-FA27-B81F-F1BF-EFECB9657FDA}"/>
                </a:ext>
              </a:extLst>
            </p:cNvPr>
            <p:cNvSpPr/>
            <p:nvPr/>
          </p:nvSpPr>
          <p:spPr>
            <a:xfrm>
              <a:off x="7333488" y="1481328"/>
              <a:ext cx="758952" cy="5577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01D216F2-1287-35EE-F523-06EC1E581123}"/>
              </a:ext>
            </a:extLst>
          </p:cNvPr>
          <p:cNvGrpSpPr/>
          <p:nvPr/>
        </p:nvGrpSpPr>
        <p:grpSpPr>
          <a:xfrm>
            <a:off x="-10616" y="532535"/>
            <a:ext cx="6686148" cy="3665235"/>
            <a:chOff x="185465" y="620765"/>
            <a:chExt cx="6686148" cy="3665235"/>
          </a:xfrm>
        </p:grpSpPr>
        <p:grpSp>
          <p:nvGrpSpPr>
            <p:cNvPr id="18" name="Group 17">
              <a:extLst>
                <a:ext uri="{FF2B5EF4-FFF2-40B4-BE49-F238E27FC236}">
                  <a16:creationId xmlns:a16="http://schemas.microsoft.com/office/drawing/2014/main" id="{6BCE035F-DACF-146E-B3C2-C4225DB8224A}"/>
                </a:ext>
              </a:extLst>
            </p:cNvPr>
            <p:cNvGrpSpPr/>
            <p:nvPr/>
          </p:nvGrpSpPr>
          <p:grpSpPr>
            <a:xfrm>
              <a:off x="185465" y="620765"/>
              <a:ext cx="6686148" cy="3665235"/>
              <a:chOff x="185465" y="614157"/>
              <a:chExt cx="6686148" cy="3665235"/>
            </a:xfrm>
          </p:grpSpPr>
          <p:pic>
            <p:nvPicPr>
              <p:cNvPr id="5" name="Picture 4" descr="A diagram of a cell&#10;&#10;Description automatically generated">
                <a:extLst>
                  <a:ext uri="{FF2B5EF4-FFF2-40B4-BE49-F238E27FC236}">
                    <a16:creationId xmlns:a16="http://schemas.microsoft.com/office/drawing/2014/main" id="{055B381B-4297-D31E-B934-E23B172B0072}"/>
                  </a:ext>
                </a:extLst>
              </p:cNvPr>
              <p:cNvPicPr>
                <a:picLocks noChangeAspect="1"/>
              </p:cNvPicPr>
              <p:nvPr/>
            </p:nvPicPr>
            <p:blipFill rotWithShape="1">
              <a:blip r:embed="rId3"/>
              <a:srcRect b="52291"/>
              <a:stretch/>
            </p:blipFill>
            <p:spPr>
              <a:xfrm>
                <a:off x="185465" y="614157"/>
                <a:ext cx="6686148" cy="3582939"/>
              </a:xfrm>
              <a:prstGeom prst="rect">
                <a:avLst/>
              </a:prstGeom>
            </p:spPr>
          </p:pic>
          <p:sp>
            <p:nvSpPr>
              <p:cNvPr id="15" name="Rectangle 14">
                <a:extLst>
                  <a:ext uri="{FF2B5EF4-FFF2-40B4-BE49-F238E27FC236}">
                    <a16:creationId xmlns:a16="http://schemas.microsoft.com/office/drawing/2014/main" id="{3AF7763B-B87E-84FE-8321-48A2C4E9F9A7}"/>
                  </a:ext>
                </a:extLst>
              </p:cNvPr>
              <p:cNvSpPr/>
              <p:nvPr/>
            </p:nvSpPr>
            <p:spPr>
              <a:xfrm>
                <a:off x="4382220" y="3997801"/>
                <a:ext cx="841183" cy="2815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EF685B7-74EF-5A93-F602-9DE54D50DF7B}"/>
                </a:ext>
              </a:extLst>
            </p:cNvPr>
            <p:cNvSpPr/>
            <p:nvPr/>
          </p:nvSpPr>
          <p:spPr>
            <a:xfrm>
              <a:off x="2779776" y="3997800"/>
              <a:ext cx="667575" cy="288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Arrow: Right 23">
            <a:extLst>
              <a:ext uri="{FF2B5EF4-FFF2-40B4-BE49-F238E27FC236}">
                <a16:creationId xmlns:a16="http://schemas.microsoft.com/office/drawing/2014/main" id="{99FDB3EA-0193-CB92-4A0D-2F2ACA0C1D63}"/>
              </a:ext>
            </a:extLst>
          </p:cNvPr>
          <p:cNvSpPr/>
          <p:nvPr/>
        </p:nvSpPr>
        <p:spPr>
          <a:xfrm rot="19770861">
            <a:off x="6419181" y="2910933"/>
            <a:ext cx="736640" cy="144386"/>
          </a:xfrm>
          <a:prstGeom prst="rightArrow">
            <a:avLst>
              <a:gd name="adj1" fmla="val 58000"/>
              <a:gd name="adj2" fmla="val 5000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25496B78-39D2-0A5C-4042-2FEF895F2D5B}"/>
              </a:ext>
            </a:extLst>
          </p:cNvPr>
          <p:cNvSpPr/>
          <p:nvPr/>
        </p:nvSpPr>
        <p:spPr>
          <a:xfrm>
            <a:off x="4782312" y="1325880"/>
            <a:ext cx="6812280" cy="5193792"/>
          </a:xfrm>
          <a:custGeom>
            <a:avLst/>
            <a:gdLst>
              <a:gd name="connsiteX0" fmla="*/ 2295144 w 6812280"/>
              <a:gd name="connsiteY0" fmla="*/ 0 h 5193792"/>
              <a:gd name="connsiteX1" fmla="*/ 1773936 w 6812280"/>
              <a:gd name="connsiteY1" fmla="*/ 667512 h 5193792"/>
              <a:gd name="connsiteX2" fmla="*/ 1856232 w 6812280"/>
              <a:gd name="connsiteY2" fmla="*/ 2542032 h 5193792"/>
              <a:gd name="connsiteX3" fmla="*/ 36576 w 6812280"/>
              <a:gd name="connsiteY3" fmla="*/ 2990088 h 5193792"/>
              <a:gd name="connsiteX4" fmla="*/ 0 w 6812280"/>
              <a:gd name="connsiteY4" fmla="*/ 5166360 h 5193792"/>
              <a:gd name="connsiteX5" fmla="*/ 6812280 w 6812280"/>
              <a:gd name="connsiteY5" fmla="*/ 5193792 h 5193792"/>
              <a:gd name="connsiteX6" fmla="*/ 6784848 w 6812280"/>
              <a:gd name="connsiteY6" fmla="*/ 27432 h 5193792"/>
              <a:gd name="connsiteX7" fmla="*/ 2295144 w 6812280"/>
              <a:gd name="connsiteY7" fmla="*/ 0 h 519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2280" h="5193792">
                <a:moveTo>
                  <a:pt x="2295144" y="0"/>
                </a:moveTo>
                <a:lnTo>
                  <a:pt x="1773936" y="667512"/>
                </a:lnTo>
                <a:lnTo>
                  <a:pt x="1856232" y="2542032"/>
                </a:lnTo>
                <a:lnTo>
                  <a:pt x="36576" y="2990088"/>
                </a:lnTo>
                <a:lnTo>
                  <a:pt x="0" y="5166360"/>
                </a:lnTo>
                <a:lnTo>
                  <a:pt x="6812280" y="5193792"/>
                </a:lnTo>
                <a:lnTo>
                  <a:pt x="6784848" y="27432"/>
                </a:lnTo>
                <a:lnTo>
                  <a:pt x="2295144" y="0"/>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18B8307-9955-83B3-49CB-5E563B1F7AF9}"/>
              </a:ext>
            </a:extLst>
          </p:cNvPr>
          <p:cNvSpPr txBox="1"/>
          <p:nvPr/>
        </p:nvSpPr>
        <p:spPr>
          <a:xfrm>
            <a:off x="7607808" y="1017592"/>
            <a:ext cx="3320333" cy="369332"/>
          </a:xfrm>
          <a:prstGeom prst="rect">
            <a:avLst/>
          </a:prstGeom>
          <a:noFill/>
        </p:spPr>
        <p:txBody>
          <a:bodyPr wrap="none" rtlCol="0">
            <a:spAutoFit/>
          </a:bodyPr>
          <a:lstStyle/>
          <a:p>
            <a:r>
              <a:rPr lang="en-AU" dirty="0"/>
              <a:t>SPIAT – Spatial Analysis of Tissues</a:t>
            </a:r>
            <a:endParaRPr lang="en-US" dirty="0"/>
          </a:p>
        </p:txBody>
      </p:sp>
    </p:spTree>
    <p:extLst>
      <p:ext uri="{BB962C8B-B14F-4D97-AF65-F5344CB8AC3E}">
        <p14:creationId xmlns:p14="http://schemas.microsoft.com/office/powerpoint/2010/main" val="328275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80E-031C-3D53-969E-CEEBA3726AAF}"/>
              </a:ext>
            </a:extLst>
          </p:cNvPr>
          <p:cNvSpPr>
            <a:spLocks noGrp="1"/>
          </p:cNvSpPr>
          <p:nvPr>
            <p:ph type="title"/>
          </p:nvPr>
        </p:nvSpPr>
        <p:spPr/>
        <p:txBody>
          <a:bodyPr/>
          <a:lstStyle/>
          <a:p>
            <a:r>
              <a:rPr lang="en-US" altLang="zh-CN" dirty="0" err="1"/>
              <a:t>SpatialExperiment</a:t>
            </a:r>
            <a:r>
              <a:rPr lang="zh-CN" altLang="en-US" dirty="0"/>
              <a:t> </a:t>
            </a:r>
            <a:r>
              <a:rPr lang="en-US" altLang="zh-CN" dirty="0"/>
              <a:t>(SPE)</a:t>
            </a:r>
            <a:endParaRPr lang="en-US" dirty="0"/>
          </a:p>
        </p:txBody>
      </p:sp>
      <p:pic>
        <p:nvPicPr>
          <p:cNvPr id="5" name="Content Placeholder 4" descr="A diagram of a diagram&#10;&#10;Description automatically generated">
            <a:extLst>
              <a:ext uri="{FF2B5EF4-FFF2-40B4-BE49-F238E27FC236}">
                <a16:creationId xmlns:a16="http://schemas.microsoft.com/office/drawing/2014/main" id="{88FDB8D8-0487-C99F-D540-7E01B79AD987}"/>
              </a:ext>
            </a:extLst>
          </p:cNvPr>
          <p:cNvPicPr>
            <a:picLocks noGrp="1" noChangeAspect="1"/>
          </p:cNvPicPr>
          <p:nvPr>
            <p:ph idx="1"/>
          </p:nvPr>
        </p:nvPicPr>
        <p:blipFill>
          <a:blip r:embed="rId3"/>
          <a:stretch>
            <a:fillRect/>
          </a:stretch>
        </p:blipFill>
        <p:spPr>
          <a:xfrm>
            <a:off x="936546" y="1409206"/>
            <a:ext cx="10318908" cy="5079462"/>
          </a:xfrm>
        </p:spPr>
      </p:pic>
      <p:sp>
        <p:nvSpPr>
          <p:cNvPr id="6" name="TextBox 5">
            <a:extLst>
              <a:ext uri="{FF2B5EF4-FFF2-40B4-BE49-F238E27FC236}">
                <a16:creationId xmlns:a16="http://schemas.microsoft.com/office/drawing/2014/main" id="{512ABE15-E32D-8C7F-8422-1C6912C8EE38}"/>
              </a:ext>
            </a:extLst>
          </p:cNvPr>
          <p:cNvSpPr txBox="1"/>
          <p:nvPr/>
        </p:nvSpPr>
        <p:spPr>
          <a:xfrm>
            <a:off x="0" y="6488668"/>
            <a:ext cx="4614725" cy="369332"/>
          </a:xfrm>
          <a:prstGeom prst="rect">
            <a:avLst/>
          </a:prstGeom>
          <a:noFill/>
        </p:spPr>
        <p:txBody>
          <a:bodyPr wrap="none" rtlCol="0">
            <a:spAutoFit/>
          </a:bodyPr>
          <a:lstStyle/>
          <a:p>
            <a:r>
              <a:rPr lang="en-US" dirty="0"/>
              <a:t>https://</a:t>
            </a:r>
            <a:r>
              <a:rPr lang="en-US" dirty="0" err="1"/>
              <a:t>github.com</a:t>
            </a:r>
            <a:r>
              <a:rPr lang="en-US" dirty="0"/>
              <a:t>/</a:t>
            </a:r>
            <a:r>
              <a:rPr lang="en-US" dirty="0" err="1"/>
              <a:t>drighelli</a:t>
            </a:r>
            <a:r>
              <a:rPr lang="en-US" dirty="0"/>
              <a:t>/</a:t>
            </a:r>
            <a:r>
              <a:rPr lang="en-US" dirty="0" err="1"/>
              <a:t>SpatialExperiment</a:t>
            </a:r>
            <a:endParaRPr lang="en-US" dirty="0"/>
          </a:p>
        </p:txBody>
      </p:sp>
    </p:spTree>
    <p:extLst>
      <p:ext uri="{BB962C8B-B14F-4D97-AF65-F5344CB8AC3E}">
        <p14:creationId xmlns:p14="http://schemas.microsoft.com/office/powerpoint/2010/main" val="2751958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E5C1-405C-6881-7835-B80A4A402005}"/>
              </a:ext>
            </a:extLst>
          </p:cNvPr>
          <p:cNvSpPr>
            <a:spLocks noGrp="1"/>
          </p:cNvSpPr>
          <p:nvPr>
            <p:ph type="title"/>
          </p:nvPr>
        </p:nvSpPr>
        <p:spPr/>
        <p:txBody>
          <a:bodyPr/>
          <a:lstStyle/>
          <a:p>
            <a:r>
              <a:rPr lang="en-US" altLang="zh-CN" dirty="0"/>
              <a:t>TNBC</a:t>
            </a:r>
            <a:r>
              <a:rPr lang="zh-CN" altLang="en-US" dirty="0"/>
              <a:t> </a:t>
            </a:r>
            <a:r>
              <a:rPr lang="en-US" altLang="zh-CN" dirty="0"/>
              <a:t>MIBI</a:t>
            </a:r>
            <a:r>
              <a:rPr lang="zh-CN" altLang="en-US" dirty="0"/>
              <a:t> </a:t>
            </a:r>
            <a:r>
              <a:rPr lang="en-US" altLang="zh-CN" dirty="0"/>
              <a:t>data</a:t>
            </a:r>
            <a:endParaRPr lang="en-US" dirty="0"/>
          </a:p>
        </p:txBody>
      </p:sp>
      <p:sp>
        <p:nvSpPr>
          <p:cNvPr id="3" name="Content Placeholder 2">
            <a:extLst>
              <a:ext uri="{FF2B5EF4-FFF2-40B4-BE49-F238E27FC236}">
                <a16:creationId xmlns:a16="http://schemas.microsoft.com/office/drawing/2014/main" id="{6788081F-E8CD-E4D4-A9A4-4316107DE8C5}"/>
              </a:ext>
            </a:extLst>
          </p:cNvPr>
          <p:cNvSpPr>
            <a:spLocks noGrp="1"/>
          </p:cNvSpPr>
          <p:nvPr>
            <p:ph idx="1"/>
          </p:nvPr>
        </p:nvSpPr>
        <p:spPr/>
        <p:txBody>
          <a:bodyPr>
            <a:normAutofit fontScale="92500" lnSpcReduction="10000"/>
          </a:bodyPr>
          <a:lstStyle/>
          <a:p>
            <a:r>
              <a:rPr lang="en-US" altLang="zh-CN" dirty="0"/>
              <a:t>41</a:t>
            </a:r>
            <a:r>
              <a:rPr lang="zh-CN" altLang="en-US" dirty="0"/>
              <a:t> </a:t>
            </a:r>
            <a:r>
              <a:rPr lang="en-US" altLang="zh-CN" dirty="0"/>
              <a:t>female</a:t>
            </a:r>
            <a:r>
              <a:rPr lang="zh-CN" altLang="en-US" dirty="0"/>
              <a:t> </a:t>
            </a:r>
            <a:r>
              <a:rPr lang="en-US" altLang="zh-CN" dirty="0"/>
              <a:t>patients</a:t>
            </a:r>
            <a:r>
              <a:rPr lang="zh-CN" altLang="en-US" dirty="0"/>
              <a:t> </a:t>
            </a:r>
            <a:r>
              <a:rPr lang="en-US" altLang="zh-CN" dirty="0"/>
              <a:t>with</a:t>
            </a:r>
            <a:r>
              <a:rPr lang="zh-CN" altLang="en-US" dirty="0"/>
              <a:t> </a:t>
            </a:r>
            <a:r>
              <a:rPr lang="en-US" altLang="zh-CN" dirty="0"/>
              <a:t>triple-negative</a:t>
            </a:r>
            <a:r>
              <a:rPr lang="zh-CN" altLang="en-US" dirty="0"/>
              <a:t> </a:t>
            </a:r>
            <a:r>
              <a:rPr lang="en-US" altLang="zh-CN" dirty="0"/>
              <a:t>breast</a:t>
            </a:r>
            <a:r>
              <a:rPr lang="zh-CN" altLang="en-US" dirty="0"/>
              <a:t> </a:t>
            </a:r>
            <a:r>
              <a:rPr lang="en-US" altLang="zh-CN" dirty="0"/>
              <a:t>cancer</a:t>
            </a:r>
            <a:r>
              <a:rPr lang="zh-CN" altLang="en-US" dirty="0"/>
              <a:t> </a:t>
            </a:r>
            <a:r>
              <a:rPr lang="en-US" altLang="zh-CN" dirty="0"/>
              <a:t>(TNBC)</a:t>
            </a:r>
          </a:p>
          <a:p>
            <a:r>
              <a:rPr lang="en-US" altLang="zh-CN" dirty="0" err="1"/>
              <a:t>cellData_with-centroids.csv</a:t>
            </a:r>
            <a:endParaRPr lang="en-US" altLang="zh-CN" dirty="0"/>
          </a:p>
          <a:p>
            <a:pPr lvl="1"/>
            <a:r>
              <a:rPr lang="en-US" altLang="zh-CN" dirty="0"/>
              <a:t>36</a:t>
            </a:r>
            <a:r>
              <a:rPr lang="zh-CN" altLang="en-US" dirty="0"/>
              <a:t> </a:t>
            </a:r>
            <a:r>
              <a:rPr lang="en-US" altLang="zh-CN" dirty="0"/>
              <a:t>proteins</a:t>
            </a:r>
            <a:r>
              <a:rPr lang="zh-CN" altLang="en-US" dirty="0"/>
              <a:t> </a:t>
            </a:r>
            <a:r>
              <a:rPr lang="en-US" altLang="zh-CN" dirty="0"/>
              <a:t>in</a:t>
            </a:r>
            <a:r>
              <a:rPr lang="zh-CN" altLang="en-US" dirty="0"/>
              <a:t> </a:t>
            </a:r>
            <a:r>
              <a:rPr lang="en-US" altLang="zh-CN" dirty="0"/>
              <a:t>40</a:t>
            </a:r>
            <a:r>
              <a:rPr lang="zh-CN" altLang="en-US" dirty="0"/>
              <a:t> </a:t>
            </a:r>
            <a:r>
              <a:rPr lang="en-US" altLang="zh-CN" dirty="0"/>
              <a:t>FFPE</a:t>
            </a:r>
            <a:r>
              <a:rPr lang="zh-CN" altLang="en-US" dirty="0"/>
              <a:t> </a:t>
            </a:r>
            <a:r>
              <a:rPr lang="en-US" altLang="zh-CN" dirty="0"/>
              <a:t>tissue</a:t>
            </a:r>
            <a:r>
              <a:rPr lang="zh-CN" altLang="en-US" dirty="0"/>
              <a:t> </a:t>
            </a:r>
            <a:r>
              <a:rPr lang="en-US" altLang="zh-CN" dirty="0"/>
              <a:t>microarrays</a:t>
            </a:r>
            <a:r>
              <a:rPr lang="zh-CN" altLang="en-US" dirty="0"/>
              <a:t> </a:t>
            </a:r>
            <a:r>
              <a:rPr lang="en-US" altLang="zh-CN" dirty="0"/>
              <a:t>(TMA)</a:t>
            </a:r>
            <a:r>
              <a:rPr lang="zh-CN" altLang="en-US" dirty="0"/>
              <a:t> </a:t>
            </a:r>
            <a:r>
              <a:rPr lang="en-US" altLang="zh-CN" dirty="0"/>
              <a:t>from</a:t>
            </a:r>
            <a:r>
              <a:rPr lang="zh-CN" altLang="en-US" dirty="0"/>
              <a:t> </a:t>
            </a:r>
            <a:r>
              <a:rPr lang="en-US" altLang="zh-CN" dirty="0"/>
              <a:t>biopsies</a:t>
            </a:r>
          </a:p>
          <a:p>
            <a:pPr lvl="1"/>
            <a:r>
              <a:rPr lang="en-US" altLang="zh-CN" dirty="0"/>
              <a:t>Marker</a:t>
            </a:r>
            <a:r>
              <a:rPr lang="zh-CN" altLang="en-US" dirty="0"/>
              <a:t> </a:t>
            </a:r>
            <a:r>
              <a:rPr lang="en-US" altLang="zh-CN" dirty="0"/>
              <a:t>intensities</a:t>
            </a:r>
          </a:p>
          <a:p>
            <a:pPr lvl="1"/>
            <a:r>
              <a:rPr lang="en-US" altLang="zh-CN" dirty="0"/>
              <a:t>Cell coordinates (x, y)</a:t>
            </a:r>
          </a:p>
          <a:p>
            <a:pPr lvl="1"/>
            <a:r>
              <a:rPr lang="en-US" altLang="zh-CN" dirty="0"/>
              <a:t>Tumor</a:t>
            </a:r>
            <a:r>
              <a:rPr lang="zh-CN" altLang="en-US" dirty="0"/>
              <a:t> </a:t>
            </a:r>
            <a:r>
              <a:rPr lang="en-US" altLang="zh-CN" dirty="0"/>
              <a:t>annotation</a:t>
            </a:r>
            <a:r>
              <a:rPr lang="zh-CN" altLang="en-US" dirty="0"/>
              <a:t> </a:t>
            </a:r>
            <a:r>
              <a:rPr lang="en-US" altLang="zh-CN" dirty="0"/>
              <a:t>(P/N)</a:t>
            </a:r>
          </a:p>
          <a:p>
            <a:r>
              <a:rPr lang="en-US" altLang="zh-CN" dirty="0" err="1"/>
              <a:t>Formatted_clinical_data.csv</a:t>
            </a:r>
            <a:endParaRPr lang="en-US" altLang="zh-CN" dirty="0"/>
          </a:p>
          <a:p>
            <a:pPr lvl="1"/>
            <a:r>
              <a:rPr lang="en-US" altLang="zh-CN" dirty="0"/>
              <a:t>2</a:t>
            </a:r>
            <a:r>
              <a:rPr lang="zh-CN" altLang="en-US" dirty="0"/>
              <a:t> </a:t>
            </a:r>
            <a:r>
              <a:rPr lang="en-US" altLang="zh-CN" dirty="0"/>
              <a:t>patients</a:t>
            </a:r>
            <a:r>
              <a:rPr lang="zh-CN" altLang="en-US" dirty="0"/>
              <a:t> </a:t>
            </a:r>
            <a:r>
              <a:rPr lang="en-US" altLang="zh-CN" dirty="0"/>
              <a:t>missing…</a:t>
            </a:r>
          </a:p>
          <a:p>
            <a:pPr lvl="1"/>
            <a:r>
              <a:rPr lang="en-US" altLang="zh-CN" dirty="0"/>
              <a:t>Stage</a:t>
            </a:r>
            <a:r>
              <a:rPr lang="zh-CN" altLang="en-US" dirty="0"/>
              <a:t> </a:t>
            </a:r>
            <a:r>
              <a:rPr lang="en-US" altLang="zh-CN" dirty="0"/>
              <a:t>(TNM)</a:t>
            </a:r>
          </a:p>
          <a:p>
            <a:pPr lvl="1"/>
            <a:r>
              <a:rPr lang="en-US" altLang="zh-CN" dirty="0"/>
              <a:t>Recurrence</a:t>
            </a:r>
          </a:p>
          <a:p>
            <a:pPr lvl="1"/>
            <a:r>
              <a:rPr lang="en-US" altLang="zh-CN" dirty="0"/>
              <a:t>TIL</a:t>
            </a:r>
          </a:p>
          <a:p>
            <a:pPr lvl="1"/>
            <a:r>
              <a:rPr lang="en-US" altLang="zh-CN" dirty="0"/>
              <a:t>Survival…</a:t>
            </a:r>
          </a:p>
          <a:p>
            <a:endParaRPr lang="en-US" altLang="zh-CN" dirty="0"/>
          </a:p>
          <a:p>
            <a:endParaRPr lang="en-US" altLang="zh-CN" dirty="0"/>
          </a:p>
        </p:txBody>
      </p:sp>
    </p:spTree>
    <p:extLst>
      <p:ext uri="{BB962C8B-B14F-4D97-AF65-F5344CB8AC3E}">
        <p14:creationId xmlns:p14="http://schemas.microsoft.com/office/powerpoint/2010/main" val="366282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1CBC-27F5-214B-C133-8D7B3CFAA023}"/>
              </a:ext>
            </a:extLst>
          </p:cNvPr>
          <p:cNvSpPr>
            <a:spLocks noGrp="1"/>
          </p:cNvSpPr>
          <p:nvPr>
            <p:ph type="title"/>
          </p:nvPr>
        </p:nvSpPr>
        <p:spPr/>
        <p:txBody>
          <a:bodyPr/>
          <a:lstStyle/>
          <a:p>
            <a:r>
              <a:rPr lang="en-US" dirty="0"/>
              <a:t>TNBC</a:t>
            </a:r>
            <a:r>
              <a:rPr lang="zh-CN" altLang="en-US" dirty="0"/>
              <a:t> </a:t>
            </a:r>
            <a:r>
              <a:rPr lang="en-US" altLang="zh-CN" dirty="0"/>
              <a:t>data</a:t>
            </a:r>
            <a:endParaRPr lang="en-US" dirty="0"/>
          </a:p>
        </p:txBody>
      </p:sp>
      <p:pic>
        <p:nvPicPr>
          <p:cNvPr id="5" name="Content Placeholder 4" descr="A table of numbers and letters&#10;&#10;Description automatically generated">
            <a:extLst>
              <a:ext uri="{FF2B5EF4-FFF2-40B4-BE49-F238E27FC236}">
                <a16:creationId xmlns:a16="http://schemas.microsoft.com/office/drawing/2014/main" id="{050234A6-2CBC-0105-874F-29D36DE0520E}"/>
              </a:ext>
            </a:extLst>
          </p:cNvPr>
          <p:cNvPicPr>
            <a:picLocks noGrp="1" noChangeAspect="1"/>
          </p:cNvPicPr>
          <p:nvPr>
            <p:ph idx="1"/>
          </p:nvPr>
        </p:nvPicPr>
        <p:blipFill rotWithShape="1">
          <a:blip r:embed="rId3"/>
          <a:srcRect r="39740" b="18346"/>
          <a:stretch/>
        </p:blipFill>
        <p:spPr>
          <a:xfrm>
            <a:off x="561205" y="1553776"/>
            <a:ext cx="10027282" cy="6231351"/>
          </a:xfrm>
        </p:spPr>
      </p:pic>
      <p:pic>
        <p:nvPicPr>
          <p:cNvPr id="7" name="Picture 6" descr="A table of numbers with black text&#10;&#10;Description automatically generated">
            <a:extLst>
              <a:ext uri="{FF2B5EF4-FFF2-40B4-BE49-F238E27FC236}">
                <a16:creationId xmlns:a16="http://schemas.microsoft.com/office/drawing/2014/main" id="{FDF69B4F-9859-12AD-14BC-03DD450F296A}"/>
              </a:ext>
            </a:extLst>
          </p:cNvPr>
          <p:cNvPicPr>
            <a:picLocks noChangeAspect="1"/>
          </p:cNvPicPr>
          <p:nvPr/>
        </p:nvPicPr>
        <p:blipFill>
          <a:blip r:embed="rId4"/>
          <a:stretch>
            <a:fillRect/>
          </a:stretch>
        </p:blipFill>
        <p:spPr>
          <a:xfrm>
            <a:off x="10069996" y="1553776"/>
            <a:ext cx="1802296" cy="6509264"/>
          </a:xfrm>
          <a:prstGeom prst="rect">
            <a:avLst/>
          </a:prstGeom>
        </p:spPr>
      </p:pic>
    </p:spTree>
    <p:extLst>
      <p:ext uri="{BB962C8B-B14F-4D97-AF65-F5344CB8AC3E}">
        <p14:creationId xmlns:p14="http://schemas.microsoft.com/office/powerpoint/2010/main" val="1366840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1CBC-27F5-214B-C133-8D7B3CFAA023}"/>
              </a:ext>
            </a:extLst>
          </p:cNvPr>
          <p:cNvSpPr>
            <a:spLocks noGrp="1"/>
          </p:cNvSpPr>
          <p:nvPr>
            <p:ph type="title"/>
          </p:nvPr>
        </p:nvSpPr>
        <p:spPr/>
        <p:txBody>
          <a:bodyPr/>
          <a:lstStyle/>
          <a:p>
            <a:r>
              <a:rPr lang="en-US" dirty="0"/>
              <a:t>TNBC</a:t>
            </a:r>
            <a:r>
              <a:rPr lang="zh-CN" altLang="en-US" dirty="0"/>
              <a:t> </a:t>
            </a:r>
            <a:r>
              <a:rPr lang="en-US" altLang="zh-CN" dirty="0"/>
              <a:t>data</a:t>
            </a:r>
            <a:endParaRPr lang="en-US" dirty="0"/>
          </a:p>
        </p:txBody>
      </p:sp>
      <p:pic>
        <p:nvPicPr>
          <p:cNvPr id="9" name="Picture 8" descr="A screenshot of a computer&#10;&#10;Description automatically generated">
            <a:extLst>
              <a:ext uri="{FF2B5EF4-FFF2-40B4-BE49-F238E27FC236}">
                <a16:creationId xmlns:a16="http://schemas.microsoft.com/office/drawing/2014/main" id="{A3D25D64-AEFC-CEFE-EA7D-65A229259AFC}"/>
              </a:ext>
            </a:extLst>
          </p:cNvPr>
          <p:cNvPicPr>
            <a:picLocks noChangeAspect="1"/>
          </p:cNvPicPr>
          <p:nvPr/>
        </p:nvPicPr>
        <p:blipFill>
          <a:blip r:embed="rId3"/>
          <a:stretch>
            <a:fillRect/>
          </a:stretch>
        </p:blipFill>
        <p:spPr>
          <a:xfrm>
            <a:off x="525719" y="1795910"/>
            <a:ext cx="11140561" cy="4407181"/>
          </a:xfrm>
          <a:prstGeom prst="rect">
            <a:avLst/>
          </a:prstGeom>
        </p:spPr>
      </p:pic>
    </p:spTree>
    <p:extLst>
      <p:ext uri="{BB962C8B-B14F-4D97-AF65-F5344CB8AC3E}">
        <p14:creationId xmlns:p14="http://schemas.microsoft.com/office/powerpoint/2010/main" val="3490264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3556</TotalTime>
  <Words>1882</Words>
  <Application>Microsoft Macintosh PowerPoint</Application>
  <PresentationFormat>Widescreen</PresentationFormat>
  <Paragraphs>272</Paragraphs>
  <Slides>37</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-apple-system</vt:lpstr>
      <vt:lpstr>Google Sans</vt:lpstr>
      <vt:lpstr>Harding</vt:lpstr>
      <vt:lpstr>Arial</vt:lpstr>
      <vt:lpstr>Calibri</vt:lpstr>
      <vt:lpstr>Calibri Light</vt:lpstr>
      <vt:lpstr>Cambria Math</vt:lpstr>
      <vt:lpstr>Office Theme</vt:lpstr>
      <vt:lpstr>Housekeeping</vt:lpstr>
      <vt:lpstr>SPIAT spaSim workshop</vt:lpstr>
      <vt:lpstr>Trigos Lab at Peter MacCallum Cancer Centre</vt:lpstr>
      <vt:lpstr>Acknowledgement</vt:lpstr>
      <vt:lpstr>PowerPoint Presentation</vt:lpstr>
      <vt:lpstr>SpatialExperiment (SPE)</vt:lpstr>
      <vt:lpstr>TNBC MIBI data</vt:lpstr>
      <vt:lpstr>TNBC data</vt:lpstr>
      <vt:lpstr>TNBC data</vt:lpstr>
      <vt:lpstr>Read and format the image</vt:lpstr>
      <vt:lpstr>Predict phenotypes</vt:lpstr>
      <vt:lpstr>Inspect the SPE object</vt:lpstr>
      <vt:lpstr>Define cell types</vt:lpstr>
      <vt:lpstr>Formatting data workflow</vt:lpstr>
      <vt:lpstr>10 min break </vt:lpstr>
      <vt:lpstr>Basic analyses</vt:lpstr>
      <vt:lpstr>Cell colocalisation</vt:lpstr>
      <vt:lpstr>Mixing score</vt:lpstr>
      <vt:lpstr>Normalised Mixing score</vt:lpstr>
      <vt:lpstr>Cross K function</vt:lpstr>
      <vt:lpstr>Cross K function</vt:lpstr>
      <vt:lpstr>Choosing the radius/radii</vt:lpstr>
      <vt:lpstr>Aggregated entropy gradients</vt:lpstr>
      <vt:lpstr>Spatial heterogeneity</vt:lpstr>
      <vt:lpstr>Spatial heterogeneity – grid entropy</vt:lpstr>
      <vt:lpstr>Spatial heterogeneity – grid entropy</vt:lpstr>
      <vt:lpstr>Tissue structure</vt:lpstr>
      <vt:lpstr>Detect bordering cells - alpha hull</vt:lpstr>
      <vt:lpstr>Tissue structure</vt:lpstr>
      <vt:lpstr>What if no clear tumour regions</vt:lpstr>
      <vt:lpstr>Ratio of bordering cells to tumour cells (R-BC)</vt:lpstr>
      <vt:lpstr>Tissue structure</vt:lpstr>
      <vt:lpstr>Challenge</vt:lpstr>
      <vt:lpstr>TNBC data</vt:lpstr>
      <vt:lpstr>TNBC data</vt:lpstr>
      <vt:lpstr>spaSim – spatial Simulator</vt:lpstr>
      <vt:lpstr>Simulate background cells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SPIAT spaSim workshop</dc:title>
  <dc:creator>Yuzhou Feng</dc:creator>
  <cp:lastModifiedBy>Yuzhou Feng</cp:lastModifiedBy>
  <cp:revision>110</cp:revision>
  <dcterms:created xsi:type="dcterms:W3CDTF">2023-11-05T01:30:06Z</dcterms:created>
  <dcterms:modified xsi:type="dcterms:W3CDTF">2023-11-27T01:31:40Z</dcterms:modified>
</cp:coreProperties>
</file>